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7" r:id="rId3"/>
    <p:sldId id="326" r:id="rId4"/>
    <p:sldId id="312" r:id="rId5"/>
    <p:sldId id="278" r:id="rId6"/>
    <p:sldId id="319" r:id="rId7"/>
    <p:sldId id="308" r:id="rId8"/>
    <p:sldId id="309" r:id="rId9"/>
    <p:sldId id="323" r:id="rId10"/>
    <p:sldId id="320" r:id="rId11"/>
    <p:sldId id="328" r:id="rId12"/>
    <p:sldId id="329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Rivera" initials="L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32"/>
    <a:srgbClr val="E4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6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6-22T14:01:23.451" idx="5">
    <p:pos x="3474" y="3678"/>
    <p:text>SE PUEDE PONER OTRA EN LA QUE ESTAN EN FRENTE DE EL ROLL UP DE AICESIS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417F-03F5-4EE4-9965-834A25CD9E6F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EDFD7BA6-3E42-4C24-BF25-7B1766CBFEB6}">
      <dgm:prSet custT="1"/>
      <dgm:spPr/>
      <dgm:t>
        <a:bodyPr/>
        <a:lstStyle/>
        <a:p>
          <a:pPr algn="ctr" rtl="0"/>
          <a:r>
            <a:rPr lang="es-SV" sz="1400" dirty="0" smtClean="0">
              <a:latin typeface="Arial Narrow" pitchFamily="34" charset="0"/>
            </a:rPr>
            <a:t>En la actualidad es el  espacio de concertación, que mejor expresa las posibilidades  de construir acuerdos que vayan más allá de intereses puramente sectoriales.</a:t>
          </a:r>
          <a:endParaRPr lang="es-SV" sz="1000" dirty="0">
            <a:latin typeface="Arial Narrow" pitchFamily="34" charset="0"/>
          </a:endParaRPr>
        </a:p>
      </dgm:t>
    </dgm:pt>
    <dgm:pt modelId="{D0D9EA6A-8367-495D-95D1-962784B0C9E8}" type="parTrans" cxnId="{020B6771-59BD-45CE-B1F0-7C2B1223B4A9}">
      <dgm:prSet/>
      <dgm:spPr/>
      <dgm:t>
        <a:bodyPr/>
        <a:lstStyle/>
        <a:p>
          <a:endParaRPr lang="es-SV"/>
        </a:p>
      </dgm:t>
    </dgm:pt>
    <dgm:pt modelId="{601D83F1-02A0-4ADF-AA82-D0581F3D9E5A}" type="sibTrans" cxnId="{020B6771-59BD-45CE-B1F0-7C2B1223B4A9}">
      <dgm:prSet/>
      <dgm:spPr/>
      <dgm:t>
        <a:bodyPr/>
        <a:lstStyle/>
        <a:p>
          <a:endParaRPr lang="es-SV"/>
        </a:p>
      </dgm:t>
    </dgm:pt>
    <dgm:pt modelId="{0D211B72-D484-4B82-8829-ABA4DA9745E8}">
      <dgm:prSet custT="1"/>
      <dgm:spPr/>
      <dgm:t>
        <a:bodyPr/>
        <a:lstStyle/>
        <a:p>
          <a:pPr algn="ctr" rtl="0"/>
          <a:r>
            <a:rPr lang="es-SV" sz="1400" dirty="0" smtClean="0">
              <a:latin typeface="Arial Narrow" pitchFamily="34" charset="0"/>
            </a:rPr>
            <a:t>El CES es una oportunidad importante de participación social y un espacio privilegiado para ejercer el diálogo social.</a:t>
          </a:r>
          <a:endParaRPr lang="es-SV" sz="1000" dirty="0">
            <a:latin typeface="Arial Narrow" pitchFamily="34" charset="0"/>
          </a:endParaRPr>
        </a:p>
      </dgm:t>
    </dgm:pt>
    <dgm:pt modelId="{021B0A14-F578-475F-A020-45174C3B83A2}" type="parTrans" cxnId="{4BA80274-15B6-4787-96B2-502E918628B6}">
      <dgm:prSet/>
      <dgm:spPr/>
      <dgm:t>
        <a:bodyPr/>
        <a:lstStyle/>
        <a:p>
          <a:endParaRPr lang="es-SV"/>
        </a:p>
      </dgm:t>
    </dgm:pt>
    <dgm:pt modelId="{8813BCC7-8A60-4314-8247-2EED8B44AD7B}" type="sibTrans" cxnId="{4BA80274-15B6-4787-96B2-502E918628B6}">
      <dgm:prSet/>
      <dgm:spPr/>
      <dgm:t>
        <a:bodyPr/>
        <a:lstStyle/>
        <a:p>
          <a:endParaRPr lang="es-SV"/>
        </a:p>
      </dgm:t>
    </dgm:pt>
    <dgm:pt modelId="{43DB43EE-C928-42D7-B884-A45FC600A7D3}">
      <dgm:prSet custT="1"/>
      <dgm:spPr/>
      <dgm:t>
        <a:bodyPr/>
        <a:lstStyle/>
        <a:p>
          <a:pPr algn="ctr" rtl="0"/>
          <a:r>
            <a:rPr lang="es-SV" sz="1300" dirty="0" smtClean="0">
              <a:latin typeface="Arial Narrow" pitchFamily="34" charset="0"/>
            </a:rPr>
            <a:t>El objetivo de apoyar al CES se basa en la consolidación de la gobernabilidad democrática, que requiere una nueva manera de construir consensos sobre los principales problemas nacionales; así como la participación e inclusión de los diferentes sectores, en particular los que han sido tradicionalmente excluidos de los debates de política pública.</a:t>
          </a:r>
          <a:endParaRPr lang="es-SV" sz="1300" dirty="0">
            <a:latin typeface="Arial Narrow" pitchFamily="34" charset="0"/>
          </a:endParaRPr>
        </a:p>
      </dgm:t>
    </dgm:pt>
    <dgm:pt modelId="{6C41CDCB-16D7-4D10-94CC-135E1CF81EF2}" type="parTrans" cxnId="{F7C48238-AAF4-4621-B985-122440683704}">
      <dgm:prSet/>
      <dgm:spPr/>
      <dgm:t>
        <a:bodyPr/>
        <a:lstStyle/>
        <a:p>
          <a:endParaRPr lang="es-SV"/>
        </a:p>
      </dgm:t>
    </dgm:pt>
    <dgm:pt modelId="{D86AEDA1-F3F9-4792-B303-9567F30E55E9}" type="sibTrans" cxnId="{F7C48238-AAF4-4621-B985-122440683704}">
      <dgm:prSet/>
      <dgm:spPr/>
      <dgm:t>
        <a:bodyPr/>
        <a:lstStyle/>
        <a:p>
          <a:endParaRPr lang="es-SV"/>
        </a:p>
      </dgm:t>
    </dgm:pt>
    <dgm:pt modelId="{93424A4D-94DD-48B9-8682-20B271F2077B}" type="pres">
      <dgm:prSet presAssocID="{DC33417F-03F5-4EE4-9965-834A25CD9E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64C96439-C485-47DC-A944-F856E5505E13}" type="pres">
      <dgm:prSet presAssocID="{EDFD7BA6-3E42-4C24-BF25-7B1766CBFEB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5E00A91-3FEA-40D7-806C-A3D01C134E1D}" type="pres">
      <dgm:prSet presAssocID="{601D83F1-02A0-4ADF-AA82-D0581F3D9E5A}" presName="space" presStyleCnt="0"/>
      <dgm:spPr/>
    </dgm:pt>
    <dgm:pt modelId="{CCA2E6B2-3E6B-4A1B-8305-DB458C4B62B8}" type="pres">
      <dgm:prSet presAssocID="{0D211B72-D484-4B82-8829-ABA4DA9745E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FD89258-EA94-4AB3-B14B-AF06842C94B7}" type="pres">
      <dgm:prSet presAssocID="{8813BCC7-8A60-4314-8247-2EED8B44AD7B}" presName="space" presStyleCnt="0"/>
      <dgm:spPr/>
    </dgm:pt>
    <dgm:pt modelId="{F7BA6CB9-ECB4-4565-BAE9-4739DF7B0D5F}" type="pres">
      <dgm:prSet presAssocID="{43DB43EE-C928-42D7-B884-A45FC600A7D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20B6771-59BD-45CE-B1F0-7C2B1223B4A9}" srcId="{DC33417F-03F5-4EE4-9965-834A25CD9E6F}" destId="{EDFD7BA6-3E42-4C24-BF25-7B1766CBFEB6}" srcOrd="0" destOrd="0" parTransId="{D0D9EA6A-8367-495D-95D1-962784B0C9E8}" sibTransId="{601D83F1-02A0-4ADF-AA82-D0581F3D9E5A}"/>
    <dgm:cxn modelId="{09089C36-D9FB-49E4-B4F5-097D49C67B09}" type="presOf" srcId="{DC33417F-03F5-4EE4-9965-834A25CD9E6F}" destId="{93424A4D-94DD-48B9-8682-20B271F2077B}" srcOrd="0" destOrd="0" presId="urn:microsoft.com/office/officeart/2005/8/layout/venn3"/>
    <dgm:cxn modelId="{4BA80274-15B6-4787-96B2-502E918628B6}" srcId="{DC33417F-03F5-4EE4-9965-834A25CD9E6F}" destId="{0D211B72-D484-4B82-8829-ABA4DA9745E8}" srcOrd="1" destOrd="0" parTransId="{021B0A14-F578-475F-A020-45174C3B83A2}" sibTransId="{8813BCC7-8A60-4314-8247-2EED8B44AD7B}"/>
    <dgm:cxn modelId="{F18DFFA0-6EFA-4800-9659-FAA210F0CD38}" type="presOf" srcId="{EDFD7BA6-3E42-4C24-BF25-7B1766CBFEB6}" destId="{64C96439-C485-47DC-A944-F856E5505E13}" srcOrd="0" destOrd="0" presId="urn:microsoft.com/office/officeart/2005/8/layout/venn3"/>
    <dgm:cxn modelId="{1FDE8C33-C76E-4056-8C62-5B843D3CC847}" type="presOf" srcId="{43DB43EE-C928-42D7-B884-A45FC600A7D3}" destId="{F7BA6CB9-ECB4-4565-BAE9-4739DF7B0D5F}" srcOrd="0" destOrd="0" presId="urn:microsoft.com/office/officeart/2005/8/layout/venn3"/>
    <dgm:cxn modelId="{6DE8F997-5F92-478A-B57F-39971ED5DECB}" type="presOf" srcId="{0D211B72-D484-4B82-8829-ABA4DA9745E8}" destId="{CCA2E6B2-3E6B-4A1B-8305-DB458C4B62B8}" srcOrd="0" destOrd="0" presId="urn:microsoft.com/office/officeart/2005/8/layout/venn3"/>
    <dgm:cxn modelId="{F7C48238-AAF4-4621-B985-122440683704}" srcId="{DC33417F-03F5-4EE4-9965-834A25CD9E6F}" destId="{43DB43EE-C928-42D7-B884-A45FC600A7D3}" srcOrd="2" destOrd="0" parTransId="{6C41CDCB-16D7-4D10-94CC-135E1CF81EF2}" sibTransId="{D86AEDA1-F3F9-4792-B303-9567F30E55E9}"/>
    <dgm:cxn modelId="{7D9C1CEC-31E0-4D99-B2CF-0DA4E4F77291}" type="presParOf" srcId="{93424A4D-94DD-48B9-8682-20B271F2077B}" destId="{64C96439-C485-47DC-A944-F856E5505E13}" srcOrd="0" destOrd="0" presId="urn:microsoft.com/office/officeart/2005/8/layout/venn3"/>
    <dgm:cxn modelId="{5727E84D-1256-4FBB-B07C-B69962D5560B}" type="presParOf" srcId="{93424A4D-94DD-48B9-8682-20B271F2077B}" destId="{A5E00A91-3FEA-40D7-806C-A3D01C134E1D}" srcOrd="1" destOrd="0" presId="urn:microsoft.com/office/officeart/2005/8/layout/venn3"/>
    <dgm:cxn modelId="{A9D9A537-FDDF-40B2-9382-FFF607785222}" type="presParOf" srcId="{93424A4D-94DD-48B9-8682-20B271F2077B}" destId="{CCA2E6B2-3E6B-4A1B-8305-DB458C4B62B8}" srcOrd="2" destOrd="0" presId="urn:microsoft.com/office/officeart/2005/8/layout/venn3"/>
    <dgm:cxn modelId="{1F909862-8EB8-47E2-863B-6D748B9BF7A7}" type="presParOf" srcId="{93424A4D-94DD-48B9-8682-20B271F2077B}" destId="{6FD89258-EA94-4AB3-B14B-AF06842C94B7}" srcOrd="3" destOrd="0" presId="urn:microsoft.com/office/officeart/2005/8/layout/venn3"/>
    <dgm:cxn modelId="{38C088B5-4559-4548-A848-1580CAB767D3}" type="presParOf" srcId="{93424A4D-94DD-48B9-8682-20B271F2077B}" destId="{F7BA6CB9-ECB4-4565-BAE9-4739DF7B0D5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DDD01-5FE3-4D3B-8DB3-CD024A7A01F4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6CAB7436-90BD-4571-9AFD-5BD4B525CDA9}">
      <dgm:prSet custT="1"/>
      <dgm:spPr/>
      <dgm:t>
        <a:bodyPr/>
        <a:lstStyle/>
        <a:p>
          <a:pPr rtl="0"/>
          <a:r>
            <a:rPr lang="es-SV" sz="2400" dirty="0" smtClean="0">
              <a:latin typeface="Arial Narrow" pitchFamily="34" charset="0"/>
            </a:rPr>
            <a:t>PNUD lleva la Secretaría Ejecutiva del CES, se ha enfocado en :</a:t>
          </a:r>
          <a:endParaRPr lang="es-SV" sz="2400" dirty="0">
            <a:latin typeface="Arial Narrow" pitchFamily="34" charset="0"/>
          </a:endParaRPr>
        </a:p>
      </dgm:t>
    </dgm:pt>
    <dgm:pt modelId="{EBEE9BF5-324F-46B8-8576-19E7516A3FA6}" type="parTrans" cxnId="{8C112A55-C0C9-4B2F-89A8-6B390963BE2D}">
      <dgm:prSet/>
      <dgm:spPr/>
      <dgm:t>
        <a:bodyPr/>
        <a:lstStyle/>
        <a:p>
          <a:endParaRPr lang="es-SV"/>
        </a:p>
      </dgm:t>
    </dgm:pt>
    <dgm:pt modelId="{A6B9AC17-EE0A-473E-8E3B-989809D8E2B7}" type="sibTrans" cxnId="{8C112A55-C0C9-4B2F-89A8-6B390963BE2D}">
      <dgm:prSet/>
      <dgm:spPr/>
      <dgm:t>
        <a:bodyPr/>
        <a:lstStyle/>
        <a:p>
          <a:endParaRPr lang="es-SV"/>
        </a:p>
      </dgm:t>
    </dgm:pt>
    <dgm:pt modelId="{3AC119C1-E282-496D-9F68-67F45C840823}">
      <dgm:prSet custT="1"/>
      <dgm:spPr/>
      <dgm:t>
        <a:bodyPr/>
        <a:lstStyle/>
        <a:p>
          <a:pPr rtl="0"/>
          <a:r>
            <a:rPr lang="es-SV" sz="1400" dirty="0" smtClean="0">
              <a:latin typeface="Arial Narrow" pitchFamily="34" charset="0"/>
            </a:rPr>
            <a:t>La institucionalización de espacios permanentes e inclusivos de diálogo en materia económica y social</a:t>
          </a:r>
          <a:endParaRPr lang="es-SV" sz="1400" dirty="0">
            <a:latin typeface="Arial Narrow" pitchFamily="34" charset="0"/>
          </a:endParaRPr>
        </a:p>
      </dgm:t>
    </dgm:pt>
    <dgm:pt modelId="{5D1E75A8-7232-4E10-A201-A674D0EEBC95}" type="parTrans" cxnId="{45EC30F8-696A-4B28-801A-4A921704BD2E}">
      <dgm:prSet/>
      <dgm:spPr/>
      <dgm:t>
        <a:bodyPr/>
        <a:lstStyle/>
        <a:p>
          <a:endParaRPr lang="es-SV"/>
        </a:p>
      </dgm:t>
    </dgm:pt>
    <dgm:pt modelId="{44246C68-D3A3-427B-A0E9-EABDBA277C42}" type="sibTrans" cxnId="{45EC30F8-696A-4B28-801A-4A921704BD2E}">
      <dgm:prSet/>
      <dgm:spPr/>
      <dgm:t>
        <a:bodyPr/>
        <a:lstStyle/>
        <a:p>
          <a:endParaRPr lang="es-SV"/>
        </a:p>
      </dgm:t>
    </dgm:pt>
    <dgm:pt modelId="{A912E7B4-E86C-4EEB-98A5-C0D6727FB348}">
      <dgm:prSet custT="1"/>
      <dgm:spPr/>
      <dgm:t>
        <a:bodyPr/>
        <a:lstStyle/>
        <a:p>
          <a:pPr rtl="0"/>
          <a:r>
            <a:rPr lang="es-SV" sz="1400" dirty="0" smtClean="0">
              <a:latin typeface="Arial Narrow" pitchFamily="34" charset="0"/>
            </a:rPr>
            <a:t>El fortalecimiento de las capacidades técnicas para el diálogo, de los diferentes sectores representados en el CES, especialmente de los sectores sindical y social</a:t>
          </a:r>
          <a:endParaRPr lang="es-SV" sz="1400" dirty="0">
            <a:latin typeface="Arial Narrow" pitchFamily="34" charset="0"/>
          </a:endParaRPr>
        </a:p>
      </dgm:t>
    </dgm:pt>
    <dgm:pt modelId="{F58E7BA5-A318-4FE3-852F-AFF17C99610C}" type="parTrans" cxnId="{9A57443E-7676-4EC8-9017-440FA056FA87}">
      <dgm:prSet/>
      <dgm:spPr/>
      <dgm:t>
        <a:bodyPr/>
        <a:lstStyle/>
        <a:p>
          <a:endParaRPr lang="es-SV"/>
        </a:p>
      </dgm:t>
    </dgm:pt>
    <dgm:pt modelId="{04439107-4E82-4618-9ABC-CBB7AAC886BB}" type="sibTrans" cxnId="{9A57443E-7676-4EC8-9017-440FA056FA87}">
      <dgm:prSet/>
      <dgm:spPr/>
      <dgm:t>
        <a:bodyPr/>
        <a:lstStyle/>
        <a:p>
          <a:endParaRPr lang="es-SV"/>
        </a:p>
      </dgm:t>
    </dgm:pt>
    <dgm:pt modelId="{FAA22DD8-BEDA-4CC3-A558-AD43BB7F7574}">
      <dgm:prSet custT="1"/>
      <dgm:spPr/>
      <dgm:t>
        <a:bodyPr/>
        <a:lstStyle/>
        <a:p>
          <a:pPr rtl="0"/>
          <a:endParaRPr lang="es-SV" sz="1400" dirty="0" smtClean="0">
            <a:latin typeface="Arial Narrow" pitchFamily="34" charset="0"/>
          </a:endParaRPr>
        </a:p>
        <a:p>
          <a:pPr rtl="0"/>
          <a:r>
            <a:rPr lang="es-SV" sz="1400" dirty="0" smtClean="0">
              <a:latin typeface="Arial Narrow" pitchFamily="34" charset="0"/>
            </a:rPr>
            <a:t>La generación de conocimientos e información que permita nivelar la mesa, nutrir el diálogo y facilitar las discusiones sobre las diferentes propuestas de políticas públicas que sean sometidas a consideración del Consejo</a:t>
          </a:r>
          <a:br>
            <a:rPr lang="es-SV" sz="1400" dirty="0" smtClean="0">
              <a:latin typeface="Arial Narrow" pitchFamily="34" charset="0"/>
            </a:rPr>
          </a:br>
          <a:r>
            <a:rPr lang="es-SV" sz="1400" dirty="0" smtClean="0">
              <a:latin typeface="Arial Narrow" pitchFamily="34" charset="0"/>
            </a:rPr>
            <a:t/>
          </a:r>
          <a:br>
            <a:rPr lang="es-SV" sz="1400" dirty="0" smtClean="0">
              <a:latin typeface="Arial Narrow" pitchFamily="34" charset="0"/>
            </a:rPr>
          </a:br>
          <a:endParaRPr lang="es-SV" sz="1400" dirty="0">
            <a:latin typeface="Arial Narrow" pitchFamily="34" charset="0"/>
          </a:endParaRPr>
        </a:p>
      </dgm:t>
    </dgm:pt>
    <dgm:pt modelId="{8B589069-4138-4559-8AB4-06DA7AB7813C}" type="parTrans" cxnId="{5F27F1B4-BA0B-4372-872D-3E1FC3290A98}">
      <dgm:prSet/>
      <dgm:spPr/>
      <dgm:t>
        <a:bodyPr/>
        <a:lstStyle/>
        <a:p>
          <a:endParaRPr lang="es-SV"/>
        </a:p>
      </dgm:t>
    </dgm:pt>
    <dgm:pt modelId="{0A957D3D-ACBF-4E22-B303-6DFE6674B43B}" type="sibTrans" cxnId="{5F27F1B4-BA0B-4372-872D-3E1FC3290A98}">
      <dgm:prSet/>
      <dgm:spPr/>
      <dgm:t>
        <a:bodyPr/>
        <a:lstStyle/>
        <a:p>
          <a:endParaRPr lang="es-SV"/>
        </a:p>
      </dgm:t>
    </dgm:pt>
    <dgm:pt modelId="{122AFA08-AE52-4249-A29E-ADF390C70096}" type="pres">
      <dgm:prSet presAssocID="{3E0DDD01-5FE3-4D3B-8DB3-CD024A7A0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53EEC26E-8767-4DBD-AA9F-34510E6C225A}" type="pres">
      <dgm:prSet presAssocID="{6CAB7436-90BD-4571-9AFD-5BD4B525CDA9}" presName="root1" presStyleCnt="0"/>
      <dgm:spPr/>
    </dgm:pt>
    <dgm:pt modelId="{8C204AA8-5F11-489C-B153-AA4DAE99349D}" type="pres">
      <dgm:prSet presAssocID="{6CAB7436-90BD-4571-9AFD-5BD4B525CD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3E1A5099-F95B-43BF-B20C-531B621866EC}" type="pres">
      <dgm:prSet presAssocID="{6CAB7436-90BD-4571-9AFD-5BD4B525CDA9}" presName="level2hierChild" presStyleCnt="0"/>
      <dgm:spPr/>
    </dgm:pt>
    <dgm:pt modelId="{724BFDB7-96A5-4D6C-BE7C-8B492D969AE9}" type="pres">
      <dgm:prSet presAssocID="{5D1E75A8-7232-4E10-A201-A674D0EEBC95}" presName="conn2-1" presStyleLbl="parChTrans1D2" presStyleIdx="0" presStyleCnt="3"/>
      <dgm:spPr/>
      <dgm:t>
        <a:bodyPr/>
        <a:lstStyle/>
        <a:p>
          <a:endParaRPr lang="es-SV"/>
        </a:p>
      </dgm:t>
    </dgm:pt>
    <dgm:pt modelId="{E775F8E0-7470-4B02-B708-55D402DF5393}" type="pres">
      <dgm:prSet presAssocID="{5D1E75A8-7232-4E10-A201-A674D0EEBC95}" presName="connTx" presStyleLbl="parChTrans1D2" presStyleIdx="0" presStyleCnt="3"/>
      <dgm:spPr/>
      <dgm:t>
        <a:bodyPr/>
        <a:lstStyle/>
        <a:p>
          <a:endParaRPr lang="es-SV"/>
        </a:p>
      </dgm:t>
    </dgm:pt>
    <dgm:pt modelId="{708FEF41-F2E6-42F0-8064-A5CC1DDF110C}" type="pres">
      <dgm:prSet presAssocID="{3AC119C1-E282-496D-9F68-67F45C840823}" presName="root2" presStyleCnt="0"/>
      <dgm:spPr/>
    </dgm:pt>
    <dgm:pt modelId="{30E8354D-D2DB-420E-A03D-24B1C19F604E}" type="pres">
      <dgm:prSet presAssocID="{3AC119C1-E282-496D-9F68-67F45C84082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EFC4B5CE-7166-47D7-883D-DB230CB25AD3}" type="pres">
      <dgm:prSet presAssocID="{3AC119C1-E282-496D-9F68-67F45C840823}" presName="level3hierChild" presStyleCnt="0"/>
      <dgm:spPr/>
    </dgm:pt>
    <dgm:pt modelId="{CEC6F660-BDCA-466A-9123-3E769CA5FE24}" type="pres">
      <dgm:prSet presAssocID="{F58E7BA5-A318-4FE3-852F-AFF17C99610C}" presName="conn2-1" presStyleLbl="parChTrans1D2" presStyleIdx="1" presStyleCnt="3"/>
      <dgm:spPr/>
      <dgm:t>
        <a:bodyPr/>
        <a:lstStyle/>
        <a:p>
          <a:endParaRPr lang="es-SV"/>
        </a:p>
      </dgm:t>
    </dgm:pt>
    <dgm:pt modelId="{8FA52AA7-2801-43FC-AED4-6429FBB07193}" type="pres">
      <dgm:prSet presAssocID="{F58E7BA5-A318-4FE3-852F-AFF17C99610C}" presName="connTx" presStyleLbl="parChTrans1D2" presStyleIdx="1" presStyleCnt="3"/>
      <dgm:spPr/>
      <dgm:t>
        <a:bodyPr/>
        <a:lstStyle/>
        <a:p>
          <a:endParaRPr lang="es-SV"/>
        </a:p>
      </dgm:t>
    </dgm:pt>
    <dgm:pt modelId="{30021C78-D5A8-42C0-B571-236DBAEAAB30}" type="pres">
      <dgm:prSet presAssocID="{A912E7B4-E86C-4EEB-98A5-C0D6727FB348}" presName="root2" presStyleCnt="0"/>
      <dgm:spPr/>
    </dgm:pt>
    <dgm:pt modelId="{63570B92-D268-4B4F-9E68-8CF33DB2D1D7}" type="pres">
      <dgm:prSet presAssocID="{A912E7B4-E86C-4EEB-98A5-C0D6727FB34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B840064B-CBC0-4D09-A10B-785DBAC5D394}" type="pres">
      <dgm:prSet presAssocID="{A912E7B4-E86C-4EEB-98A5-C0D6727FB348}" presName="level3hierChild" presStyleCnt="0"/>
      <dgm:spPr/>
    </dgm:pt>
    <dgm:pt modelId="{0ED0D098-491E-46C0-8401-9DF3CE44821B}" type="pres">
      <dgm:prSet presAssocID="{8B589069-4138-4559-8AB4-06DA7AB7813C}" presName="conn2-1" presStyleLbl="parChTrans1D2" presStyleIdx="2" presStyleCnt="3"/>
      <dgm:spPr/>
      <dgm:t>
        <a:bodyPr/>
        <a:lstStyle/>
        <a:p>
          <a:endParaRPr lang="es-SV"/>
        </a:p>
      </dgm:t>
    </dgm:pt>
    <dgm:pt modelId="{1B82B1EC-E869-4F0F-B786-19875D264432}" type="pres">
      <dgm:prSet presAssocID="{8B589069-4138-4559-8AB4-06DA7AB7813C}" presName="connTx" presStyleLbl="parChTrans1D2" presStyleIdx="2" presStyleCnt="3"/>
      <dgm:spPr/>
      <dgm:t>
        <a:bodyPr/>
        <a:lstStyle/>
        <a:p>
          <a:endParaRPr lang="es-SV"/>
        </a:p>
      </dgm:t>
    </dgm:pt>
    <dgm:pt modelId="{DC60FC04-4942-450C-B1CC-B96E5A39ACF4}" type="pres">
      <dgm:prSet presAssocID="{FAA22DD8-BEDA-4CC3-A558-AD43BB7F7574}" presName="root2" presStyleCnt="0"/>
      <dgm:spPr/>
    </dgm:pt>
    <dgm:pt modelId="{141C35C9-DA6C-4BA9-A683-F1777D227059}" type="pres">
      <dgm:prSet presAssocID="{FAA22DD8-BEDA-4CC3-A558-AD43BB7F75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6BC681FC-8D5A-46AA-B86A-EF27FDFE6886}" type="pres">
      <dgm:prSet presAssocID="{FAA22DD8-BEDA-4CC3-A558-AD43BB7F7574}" presName="level3hierChild" presStyleCnt="0"/>
      <dgm:spPr/>
    </dgm:pt>
  </dgm:ptLst>
  <dgm:cxnLst>
    <dgm:cxn modelId="{446FD489-732D-423D-B14A-C5584A5859C8}" type="presOf" srcId="{5D1E75A8-7232-4E10-A201-A674D0EEBC95}" destId="{E775F8E0-7470-4B02-B708-55D402DF5393}" srcOrd="1" destOrd="0" presId="urn:microsoft.com/office/officeart/2005/8/layout/hierarchy2"/>
    <dgm:cxn modelId="{BD0F9C30-D1AA-4665-ABAA-D1708A827D13}" type="presOf" srcId="{5D1E75A8-7232-4E10-A201-A674D0EEBC95}" destId="{724BFDB7-96A5-4D6C-BE7C-8B492D969AE9}" srcOrd="0" destOrd="0" presId="urn:microsoft.com/office/officeart/2005/8/layout/hierarchy2"/>
    <dgm:cxn modelId="{80507FBD-3BC6-4917-95A3-877767F851A9}" type="presOf" srcId="{8B589069-4138-4559-8AB4-06DA7AB7813C}" destId="{0ED0D098-491E-46C0-8401-9DF3CE44821B}" srcOrd="0" destOrd="0" presId="urn:microsoft.com/office/officeart/2005/8/layout/hierarchy2"/>
    <dgm:cxn modelId="{B6DC09DB-8FE2-4220-B0A2-6D262F16E14C}" type="presOf" srcId="{FAA22DD8-BEDA-4CC3-A558-AD43BB7F7574}" destId="{141C35C9-DA6C-4BA9-A683-F1777D227059}" srcOrd="0" destOrd="0" presId="urn:microsoft.com/office/officeart/2005/8/layout/hierarchy2"/>
    <dgm:cxn modelId="{C1580DC6-D371-4657-82D4-A5FECF431032}" type="presOf" srcId="{6CAB7436-90BD-4571-9AFD-5BD4B525CDA9}" destId="{8C204AA8-5F11-489C-B153-AA4DAE99349D}" srcOrd="0" destOrd="0" presId="urn:microsoft.com/office/officeart/2005/8/layout/hierarchy2"/>
    <dgm:cxn modelId="{88EC9342-F7A8-4E99-A1D4-E734A732CE06}" type="presOf" srcId="{F58E7BA5-A318-4FE3-852F-AFF17C99610C}" destId="{CEC6F660-BDCA-466A-9123-3E769CA5FE24}" srcOrd="0" destOrd="0" presId="urn:microsoft.com/office/officeart/2005/8/layout/hierarchy2"/>
    <dgm:cxn modelId="{75966931-C901-4125-9206-132C55CD57E0}" type="presOf" srcId="{F58E7BA5-A318-4FE3-852F-AFF17C99610C}" destId="{8FA52AA7-2801-43FC-AED4-6429FBB07193}" srcOrd="1" destOrd="0" presId="urn:microsoft.com/office/officeart/2005/8/layout/hierarchy2"/>
    <dgm:cxn modelId="{30D5B227-0C04-44D3-A4D3-D4A4A655409B}" type="presOf" srcId="{3AC119C1-E282-496D-9F68-67F45C840823}" destId="{30E8354D-D2DB-420E-A03D-24B1C19F604E}" srcOrd="0" destOrd="0" presId="urn:microsoft.com/office/officeart/2005/8/layout/hierarchy2"/>
    <dgm:cxn modelId="{8C112A55-C0C9-4B2F-89A8-6B390963BE2D}" srcId="{3E0DDD01-5FE3-4D3B-8DB3-CD024A7A01F4}" destId="{6CAB7436-90BD-4571-9AFD-5BD4B525CDA9}" srcOrd="0" destOrd="0" parTransId="{EBEE9BF5-324F-46B8-8576-19E7516A3FA6}" sibTransId="{A6B9AC17-EE0A-473E-8E3B-989809D8E2B7}"/>
    <dgm:cxn modelId="{C8E35EAE-47C7-4AA3-9ECF-B705C95A6112}" type="presOf" srcId="{A912E7B4-E86C-4EEB-98A5-C0D6727FB348}" destId="{63570B92-D268-4B4F-9E68-8CF33DB2D1D7}" srcOrd="0" destOrd="0" presId="urn:microsoft.com/office/officeart/2005/8/layout/hierarchy2"/>
    <dgm:cxn modelId="{45EC30F8-696A-4B28-801A-4A921704BD2E}" srcId="{6CAB7436-90BD-4571-9AFD-5BD4B525CDA9}" destId="{3AC119C1-E282-496D-9F68-67F45C840823}" srcOrd="0" destOrd="0" parTransId="{5D1E75A8-7232-4E10-A201-A674D0EEBC95}" sibTransId="{44246C68-D3A3-427B-A0E9-EABDBA277C42}"/>
    <dgm:cxn modelId="{9A57443E-7676-4EC8-9017-440FA056FA87}" srcId="{6CAB7436-90BD-4571-9AFD-5BD4B525CDA9}" destId="{A912E7B4-E86C-4EEB-98A5-C0D6727FB348}" srcOrd="1" destOrd="0" parTransId="{F58E7BA5-A318-4FE3-852F-AFF17C99610C}" sibTransId="{04439107-4E82-4618-9ABC-CBB7AAC886BB}"/>
    <dgm:cxn modelId="{7D29DF48-09E4-40DA-B447-164ACD0BEFE3}" type="presOf" srcId="{8B589069-4138-4559-8AB4-06DA7AB7813C}" destId="{1B82B1EC-E869-4F0F-B786-19875D264432}" srcOrd="1" destOrd="0" presId="urn:microsoft.com/office/officeart/2005/8/layout/hierarchy2"/>
    <dgm:cxn modelId="{51AF9499-F54E-450E-8066-999D72CF3214}" type="presOf" srcId="{3E0DDD01-5FE3-4D3B-8DB3-CD024A7A01F4}" destId="{122AFA08-AE52-4249-A29E-ADF390C70096}" srcOrd="0" destOrd="0" presId="urn:microsoft.com/office/officeart/2005/8/layout/hierarchy2"/>
    <dgm:cxn modelId="{5F27F1B4-BA0B-4372-872D-3E1FC3290A98}" srcId="{6CAB7436-90BD-4571-9AFD-5BD4B525CDA9}" destId="{FAA22DD8-BEDA-4CC3-A558-AD43BB7F7574}" srcOrd="2" destOrd="0" parTransId="{8B589069-4138-4559-8AB4-06DA7AB7813C}" sibTransId="{0A957D3D-ACBF-4E22-B303-6DFE6674B43B}"/>
    <dgm:cxn modelId="{7F4B858C-EB96-4309-8D63-ED3B3AB6560A}" type="presParOf" srcId="{122AFA08-AE52-4249-A29E-ADF390C70096}" destId="{53EEC26E-8767-4DBD-AA9F-34510E6C225A}" srcOrd="0" destOrd="0" presId="urn:microsoft.com/office/officeart/2005/8/layout/hierarchy2"/>
    <dgm:cxn modelId="{3BA5AE06-5B34-4098-A7BE-CFE1C3929B45}" type="presParOf" srcId="{53EEC26E-8767-4DBD-AA9F-34510E6C225A}" destId="{8C204AA8-5F11-489C-B153-AA4DAE99349D}" srcOrd="0" destOrd="0" presId="urn:microsoft.com/office/officeart/2005/8/layout/hierarchy2"/>
    <dgm:cxn modelId="{D72C5CAC-71DB-43AA-A87C-033C35B580C3}" type="presParOf" srcId="{53EEC26E-8767-4DBD-AA9F-34510E6C225A}" destId="{3E1A5099-F95B-43BF-B20C-531B621866EC}" srcOrd="1" destOrd="0" presId="urn:microsoft.com/office/officeart/2005/8/layout/hierarchy2"/>
    <dgm:cxn modelId="{BB41FBC6-912D-4CBB-BF0C-7DF34EC35E5E}" type="presParOf" srcId="{3E1A5099-F95B-43BF-B20C-531B621866EC}" destId="{724BFDB7-96A5-4D6C-BE7C-8B492D969AE9}" srcOrd="0" destOrd="0" presId="urn:microsoft.com/office/officeart/2005/8/layout/hierarchy2"/>
    <dgm:cxn modelId="{57DD109B-C297-48CF-9FD5-353169DB7AE7}" type="presParOf" srcId="{724BFDB7-96A5-4D6C-BE7C-8B492D969AE9}" destId="{E775F8E0-7470-4B02-B708-55D402DF5393}" srcOrd="0" destOrd="0" presId="urn:microsoft.com/office/officeart/2005/8/layout/hierarchy2"/>
    <dgm:cxn modelId="{4CB267A0-D935-4168-91DB-1129CCAA1802}" type="presParOf" srcId="{3E1A5099-F95B-43BF-B20C-531B621866EC}" destId="{708FEF41-F2E6-42F0-8064-A5CC1DDF110C}" srcOrd="1" destOrd="0" presId="urn:microsoft.com/office/officeart/2005/8/layout/hierarchy2"/>
    <dgm:cxn modelId="{9145408F-735B-4995-81B5-5100B6924E9D}" type="presParOf" srcId="{708FEF41-F2E6-42F0-8064-A5CC1DDF110C}" destId="{30E8354D-D2DB-420E-A03D-24B1C19F604E}" srcOrd="0" destOrd="0" presId="urn:microsoft.com/office/officeart/2005/8/layout/hierarchy2"/>
    <dgm:cxn modelId="{8BFD4C20-DB7B-4FB5-92A8-1D577FF116E8}" type="presParOf" srcId="{708FEF41-F2E6-42F0-8064-A5CC1DDF110C}" destId="{EFC4B5CE-7166-47D7-883D-DB230CB25AD3}" srcOrd="1" destOrd="0" presId="urn:microsoft.com/office/officeart/2005/8/layout/hierarchy2"/>
    <dgm:cxn modelId="{2673BAFF-5EC8-40BD-BFDE-70337A2D3EFA}" type="presParOf" srcId="{3E1A5099-F95B-43BF-B20C-531B621866EC}" destId="{CEC6F660-BDCA-466A-9123-3E769CA5FE24}" srcOrd="2" destOrd="0" presId="urn:microsoft.com/office/officeart/2005/8/layout/hierarchy2"/>
    <dgm:cxn modelId="{ECCE4577-BE37-436F-A3C9-08162F7295D8}" type="presParOf" srcId="{CEC6F660-BDCA-466A-9123-3E769CA5FE24}" destId="{8FA52AA7-2801-43FC-AED4-6429FBB07193}" srcOrd="0" destOrd="0" presId="urn:microsoft.com/office/officeart/2005/8/layout/hierarchy2"/>
    <dgm:cxn modelId="{69E87DDC-33A5-4E7F-BE95-73F016D55D6B}" type="presParOf" srcId="{3E1A5099-F95B-43BF-B20C-531B621866EC}" destId="{30021C78-D5A8-42C0-B571-236DBAEAAB30}" srcOrd="3" destOrd="0" presId="urn:microsoft.com/office/officeart/2005/8/layout/hierarchy2"/>
    <dgm:cxn modelId="{2A2AACAD-034F-44A9-9DBB-1D834EE0B014}" type="presParOf" srcId="{30021C78-D5A8-42C0-B571-236DBAEAAB30}" destId="{63570B92-D268-4B4F-9E68-8CF33DB2D1D7}" srcOrd="0" destOrd="0" presId="urn:microsoft.com/office/officeart/2005/8/layout/hierarchy2"/>
    <dgm:cxn modelId="{D72AA9F7-74F1-4D0B-B132-4DE9C4DAAAB3}" type="presParOf" srcId="{30021C78-D5A8-42C0-B571-236DBAEAAB30}" destId="{B840064B-CBC0-4D09-A10B-785DBAC5D394}" srcOrd="1" destOrd="0" presId="urn:microsoft.com/office/officeart/2005/8/layout/hierarchy2"/>
    <dgm:cxn modelId="{A5EBD56A-37B0-4D4E-AFA7-7E1750DE8777}" type="presParOf" srcId="{3E1A5099-F95B-43BF-B20C-531B621866EC}" destId="{0ED0D098-491E-46C0-8401-9DF3CE44821B}" srcOrd="4" destOrd="0" presId="urn:microsoft.com/office/officeart/2005/8/layout/hierarchy2"/>
    <dgm:cxn modelId="{EB5E817E-4A4C-44B6-A246-051F514F2E1C}" type="presParOf" srcId="{0ED0D098-491E-46C0-8401-9DF3CE44821B}" destId="{1B82B1EC-E869-4F0F-B786-19875D264432}" srcOrd="0" destOrd="0" presId="urn:microsoft.com/office/officeart/2005/8/layout/hierarchy2"/>
    <dgm:cxn modelId="{7B4AD2D2-9FFE-4EB6-ADC1-BA8FC2DC97C0}" type="presParOf" srcId="{3E1A5099-F95B-43BF-B20C-531B621866EC}" destId="{DC60FC04-4942-450C-B1CC-B96E5A39ACF4}" srcOrd="5" destOrd="0" presId="urn:microsoft.com/office/officeart/2005/8/layout/hierarchy2"/>
    <dgm:cxn modelId="{46EBE647-A98E-4846-A27C-931C8FFF1B8D}" type="presParOf" srcId="{DC60FC04-4942-450C-B1CC-B96E5A39ACF4}" destId="{141C35C9-DA6C-4BA9-A683-F1777D227059}" srcOrd="0" destOrd="0" presId="urn:microsoft.com/office/officeart/2005/8/layout/hierarchy2"/>
    <dgm:cxn modelId="{ADB8261A-7F21-45CB-9F85-AEC12DA4FE6C}" type="presParOf" srcId="{DC60FC04-4942-450C-B1CC-B96E5A39ACF4}" destId="{6BC681FC-8D5A-46AA-B86A-EF27FDFE68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BF5E6-0EF8-41B7-A563-2BF008659CF7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DB6441F-6BCE-4E65-909A-0AD825352796}">
      <dgm:prSet custT="1"/>
      <dgm:spPr/>
      <dgm:t>
        <a:bodyPr/>
        <a:lstStyle/>
        <a:p>
          <a:pPr rtl="0"/>
          <a:r>
            <a:rPr lang="es-SV" sz="1400" b="1" dirty="0" smtClean="0">
              <a:solidFill>
                <a:srgbClr val="FFC000"/>
              </a:solidFill>
              <a:latin typeface="Arial Narrow" pitchFamily="34" charset="0"/>
            </a:rPr>
            <a:t>2010</a:t>
          </a:r>
          <a:endParaRPr lang="es-SV" sz="1400" b="1" dirty="0">
            <a:solidFill>
              <a:srgbClr val="FFC000"/>
            </a:solidFill>
            <a:latin typeface="Arial Narrow" pitchFamily="34" charset="0"/>
          </a:endParaRPr>
        </a:p>
      </dgm:t>
    </dgm:pt>
    <dgm:pt modelId="{1C888047-84D8-4268-B1B6-ACE9A656E628}" type="parTrans" cxnId="{A374899C-7446-4B3A-82E9-F941C47BB03C}">
      <dgm:prSet/>
      <dgm:spPr/>
      <dgm:t>
        <a:bodyPr/>
        <a:lstStyle/>
        <a:p>
          <a:endParaRPr lang="es-SV" sz="2800"/>
        </a:p>
      </dgm:t>
    </dgm:pt>
    <dgm:pt modelId="{74FC359B-BD55-4F7E-847F-3FF96B6A000D}" type="sibTrans" cxnId="{A374899C-7446-4B3A-82E9-F941C47BB03C}">
      <dgm:prSet/>
      <dgm:spPr/>
      <dgm:t>
        <a:bodyPr/>
        <a:lstStyle/>
        <a:p>
          <a:endParaRPr lang="es-SV" sz="2800"/>
        </a:p>
      </dgm:t>
    </dgm:pt>
    <dgm:pt modelId="{911C4177-367B-45E4-819B-8F95AF475A67}">
      <dgm:prSet custT="1"/>
      <dgm:spPr/>
      <dgm:t>
        <a:bodyPr/>
        <a:lstStyle/>
        <a:p>
          <a:pPr rtl="0"/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Acuerdo sobre Apuestas estratégicas del País para el año 2024 y Prioridades del Quinquenio 2010-2014 – que fueron retomadas en el Plan Quinquenal  GOES</a:t>
          </a:r>
          <a:endParaRPr lang="es-SV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76E12CCE-7132-4885-9621-69190F2B59A7}" type="parTrans" cxnId="{CD172CCC-81BF-4608-8839-D0D45252DA60}">
      <dgm:prSet/>
      <dgm:spPr/>
      <dgm:t>
        <a:bodyPr/>
        <a:lstStyle/>
        <a:p>
          <a:endParaRPr lang="es-SV" sz="2800"/>
        </a:p>
      </dgm:t>
    </dgm:pt>
    <dgm:pt modelId="{DE62A572-36D7-4416-A631-DCBD03445566}" type="sibTrans" cxnId="{CD172CCC-81BF-4608-8839-D0D45252DA60}">
      <dgm:prSet/>
      <dgm:spPr/>
      <dgm:t>
        <a:bodyPr/>
        <a:lstStyle/>
        <a:p>
          <a:endParaRPr lang="es-SV" sz="2800"/>
        </a:p>
      </dgm:t>
    </dgm:pt>
    <dgm:pt modelId="{155B30E3-D745-4A8B-8C7D-19713DF8928A}">
      <dgm:prSet custT="1"/>
      <dgm:spPr/>
      <dgm:t>
        <a:bodyPr/>
        <a:lstStyle/>
        <a:p>
          <a:pPr rtl="0"/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Establecimiento de 5 Comisiones Especiales (</a:t>
          </a:r>
          <a:r>
            <a:rPr lang="es-SV" sz="1400" i="1" dirty="0" smtClean="0">
              <a:solidFill>
                <a:schemeClr val="bg1"/>
              </a:solidFill>
              <a:latin typeface="Arial Narrow" pitchFamily="34" charset="0"/>
            </a:rPr>
            <a:t>Desarrollo económico, Transparencia, Política fiscal integral, seguridad jurídica y ciudadana y desarrollo social)</a:t>
          </a:r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 con carácter Permanente, con representación de todos los sectores y del Gobierno al más alto nivel.</a:t>
          </a:r>
          <a:endParaRPr lang="es-SV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408C58B8-B93F-4984-9E6E-9484FB9D1795}" type="parTrans" cxnId="{EAF2DA2E-6839-4D99-96E8-A5F566977699}">
      <dgm:prSet/>
      <dgm:spPr/>
      <dgm:t>
        <a:bodyPr/>
        <a:lstStyle/>
        <a:p>
          <a:endParaRPr lang="es-SV" sz="2800"/>
        </a:p>
      </dgm:t>
    </dgm:pt>
    <dgm:pt modelId="{21848585-7460-4579-AB97-9F50D9AF59ED}" type="sibTrans" cxnId="{EAF2DA2E-6839-4D99-96E8-A5F566977699}">
      <dgm:prSet/>
      <dgm:spPr/>
      <dgm:t>
        <a:bodyPr/>
        <a:lstStyle/>
        <a:p>
          <a:endParaRPr lang="es-SV" sz="2800"/>
        </a:p>
      </dgm:t>
    </dgm:pt>
    <dgm:pt modelId="{86D5CFCD-CD2A-4CBD-A273-442D63C2DF43}">
      <dgm:prSet custT="1"/>
      <dgm:spPr/>
      <dgm:t>
        <a:bodyPr/>
        <a:lstStyle/>
        <a:p>
          <a:pPr rtl="0"/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Definición de esquema de trabajo y ruta crítica de las Comisiones Especiales (finalizado en diciembre 2010 con la emisión de documentos diagnóstico</a:t>
          </a:r>
          <a:endParaRPr lang="es-SV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FA002966-BEBF-4E24-953B-899A5EA3D273}" type="parTrans" cxnId="{3B736FF2-1C2E-4BD3-9C45-620CBC8D47EE}">
      <dgm:prSet/>
      <dgm:spPr/>
      <dgm:t>
        <a:bodyPr/>
        <a:lstStyle/>
        <a:p>
          <a:endParaRPr lang="es-SV" sz="2800"/>
        </a:p>
      </dgm:t>
    </dgm:pt>
    <dgm:pt modelId="{D6002591-2AAD-468D-B7DF-E0F95E362388}" type="sibTrans" cxnId="{3B736FF2-1C2E-4BD3-9C45-620CBC8D47EE}">
      <dgm:prSet/>
      <dgm:spPr/>
      <dgm:t>
        <a:bodyPr/>
        <a:lstStyle/>
        <a:p>
          <a:endParaRPr lang="es-SV" sz="2800"/>
        </a:p>
      </dgm:t>
    </dgm:pt>
    <dgm:pt modelId="{DD92B506-BB3F-4CCD-9B1D-BCCB5439104E}">
      <dgm:prSet custT="1"/>
      <dgm:spPr/>
      <dgm:t>
        <a:bodyPr/>
        <a:lstStyle/>
        <a:p>
          <a:pPr rtl="0"/>
          <a:r>
            <a:rPr lang="es-SV" sz="1400" b="1" dirty="0" smtClean="0">
              <a:solidFill>
                <a:srgbClr val="FFC000"/>
              </a:solidFill>
              <a:latin typeface="Arial Narrow" pitchFamily="34" charset="0"/>
            </a:rPr>
            <a:t>2011</a:t>
          </a:r>
          <a:endParaRPr lang="es-SV" sz="1400" b="1" dirty="0">
            <a:solidFill>
              <a:srgbClr val="FFC000"/>
            </a:solidFill>
            <a:latin typeface="Arial Narrow" pitchFamily="34" charset="0"/>
          </a:endParaRPr>
        </a:p>
      </dgm:t>
    </dgm:pt>
    <dgm:pt modelId="{C9D77625-F778-4136-9F8D-CF5F15CE0B2B}" type="parTrans" cxnId="{119DB425-8C79-48F6-BA0E-A31E9332E370}">
      <dgm:prSet/>
      <dgm:spPr/>
      <dgm:t>
        <a:bodyPr/>
        <a:lstStyle/>
        <a:p>
          <a:endParaRPr lang="es-SV" sz="2800"/>
        </a:p>
      </dgm:t>
    </dgm:pt>
    <dgm:pt modelId="{7450FA57-4038-47D0-89B0-5DDE518A91D0}" type="sibTrans" cxnId="{119DB425-8C79-48F6-BA0E-A31E9332E370}">
      <dgm:prSet/>
      <dgm:spPr/>
      <dgm:t>
        <a:bodyPr/>
        <a:lstStyle/>
        <a:p>
          <a:endParaRPr lang="es-SV" sz="2800"/>
        </a:p>
      </dgm:t>
    </dgm:pt>
    <dgm:pt modelId="{3A641DA5-8426-4B90-BFDE-16BF91C4E9B7}">
      <dgm:prSet custT="1"/>
      <dgm:spPr/>
      <dgm:t>
        <a:bodyPr/>
        <a:lstStyle/>
        <a:p>
          <a:pPr rtl="0"/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Relanzamiento del CES en enero 2011 a partir del </a:t>
          </a:r>
          <a:r>
            <a:rPr lang="es-SV" sz="1400" dirty="0" err="1" smtClean="0">
              <a:solidFill>
                <a:schemeClr val="bg1"/>
              </a:solidFill>
              <a:latin typeface="Arial Narrow" pitchFamily="34" charset="0"/>
            </a:rPr>
            <a:t>Apaneca</a:t>
          </a:r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 II donde se define una nueva dinámica de trabajo y fortalecimiento institucional</a:t>
          </a:r>
          <a:endParaRPr lang="es-SV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223F6339-66DD-4220-9811-16E401665025}" type="parTrans" cxnId="{F3542BFC-F36A-4F11-94D6-BE6D1AE99911}">
      <dgm:prSet/>
      <dgm:spPr/>
      <dgm:t>
        <a:bodyPr/>
        <a:lstStyle/>
        <a:p>
          <a:endParaRPr lang="es-SV" sz="2800"/>
        </a:p>
      </dgm:t>
    </dgm:pt>
    <dgm:pt modelId="{D7FD1B19-BDB5-486B-8063-F44FF5D3E2CE}" type="sibTrans" cxnId="{F3542BFC-F36A-4F11-94D6-BE6D1AE99911}">
      <dgm:prSet/>
      <dgm:spPr/>
      <dgm:t>
        <a:bodyPr/>
        <a:lstStyle/>
        <a:p>
          <a:endParaRPr lang="es-SV" sz="2800"/>
        </a:p>
      </dgm:t>
    </dgm:pt>
    <dgm:pt modelId="{A4864485-80F3-4447-9FC3-016867E5E5B4}">
      <dgm:prSet custT="1"/>
      <dgm:spPr/>
      <dgm:t>
        <a:bodyPr/>
        <a:lstStyle/>
        <a:p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Institucionalización: nombramiento Director Ejecutivo, Adquisición local propio, propuesta de reforma Decreto Legislativo, definición de nuevo reglamento CES, definición de temas a enviar a consulta por parte del Gobierno, establecimiento de una agenda de temas propios.</a:t>
          </a:r>
          <a:endParaRPr lang="es-SV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15F5DEDD-CC70-4857-A726-F28CBC975407}" type="parTrans" cxnId="{DC0FF954-D7C0-4271-8321-74D93A2537A6}">
      <dgm:prSet/>
      <dgm:spPr/>
      <dgm:t>
        <a:bodyPr/>
        <a:lstStyle/>
        <a:p>
          <a:endParaRPr lang="es-SV" sz="2800"/>
        </a:p>
      </dgm:t>
    </dgm:pt>
    <dgm:pt modelId="{4DF91573-05D3-4814-B685-8E1AEB75AD0A}" type="sibTrans" cxnId="{DC0FF954-D7C0-4271-8321-74D93A2537A6}">
      <dgm:prSet/>
      <dgm:spPr/>
      <dgm:t>
        <a:bodyPr/>
        <a:lstStyle/>
        <a:p>
          <a:endParaRPr lang="es-SV" sz="2800"/>
        </a:p>
      </dgm:t>
    </dgm:pt>
    <dgm:pt modelId="{180E291C-AB3D-45A3-A14B-555E37BAA1C5}">
      <dgm:prSet custT="1"/>
      <dgm:spPr/>
      <dgm:t>
        <a:bodyPr/>
        <a:lstStyle/>
        <a:p>
          <a:r>
            <a:rPr lang="es-SV" sz="1400" dirty="0" smtClean="0">
              <a:solidFill>
                <a:schemeClr val="bg1"/>
              </a:solidFill>
              <a:latin typeface="Arial Narrow" pitchFamily="34" charset="0"/>
            </a:rPr>
            <a:t>Emisión de dos dictámenes : Banca de Desarrollo, Asocios Público-Privados</a:t>
          </a:r>
          <a:br>
            <a:rPr lang="es-SV" sz="1400" dirty="0" smtClean="0">
              <a:solidFill>
                <a:schemeClr val="bg1"/>
              </a:solidFill>
              <a:latin typeface="Arial Narrow" pitchFamily="34" charset="0"/>
            </a:rPr>
          </a:br>
          <a:endParaRPr lang="es-SV" sz="1400" dirty="0">
            <a:solidFill>
              <a:schemeClr val="bg1"/>
            </a:solidFill>
            <a:latin typeface="Arial Narrow" pitchFamily="34" charset="0"/>
          </a:endParaRPr>
        </a:p>
      </dgm:t>
    </dgm:pt>
    <dgm:pt modelId="{0B593D9D-27D7-479F-AC1F-735C0DC684CE}" type="parTrans" cxnId="{F5AA8936-E6CC-4766-9C69-72AB382C9B77}">
      <dgm:prSet/>
      <dgm:spPr/>
      <dgm:t>
        <a:bodyPr/>
        <a:lstStyle/>
        <a:p>
          <a:endParaRPr lang="es-SV" sz="2800"/>
        </a:p>
      </dgm:t>
    </dgm:pt>
    <dgm:pt modelId="{F8CEA8E9-023D-40B5-9C28-BC4494C58AE1}" type="sibTrans" cxnId="{F5AA8936-E6CC-4766-9C69-72AB382C9B77}">
      <dgm:prSet/>
      <dgm:spPr/>
      <dgm:t>
        <a:bodyPr/>
        <a:lstStyle/>
        <a:p>
          <a:endParaRPr lang="es-SV" sz="2800"/>
        </a:p>
      </dgm:t>
    </dgm:pt>
    <dgm:pt modelId="{13FD6B9B-FBE5-418D-8F99-C44466409C8E}" type="pres">
      <dgm:prSet presAssocID="{8A5BF5E6-0EF8-41B7-A563-2BF008659CF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62BE43BB-E97C-44D3-AE5A-6EB6F1AD5D8B}" type="pres">
      <dgm:prSet presAssocID="{8A5BF5E6-0EF8-41B7-A563-2BF008659CF7}" presName="arrow" presStyleLbl="bgShp" presStyleIdx="0" presStyleCnt="1"/>
      <dgm:spPr/>
    </dgm:pt>
    <dgm:pt modelId="{416E59C8-7E57-4424-AFD4-49D18DB26814}" type="pres">
      <dgm:prSet presAssocID="{8A5BF5E6-0EF8-41B7-A563-2BF008659CF7}" presName="linearProcess" presStyleCnt="0"/>
      <dgm:spPr/>
    </dgm:pt>
    <dgm:pt modelId="{22FB0E85-4626-4A89-9251-E3E2E8CD158E}" type="pres">
      <dgm:prSet presAssocID="{7DB6441F-6BCE-4E65-909A-0AD825352796}" presName="textNode" presStyleLbl="node1" presStyleIdx="0" presStyleCnt="2" custScaleY="142857" custLinFactNeighborX="8964" custLinFactNeighborY="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9C66FB8-F2E1-4566-A2C0-533D3A4ACE99}" type="pres">
      <dgm:prSet presAssocID="{74FC359B-BD55-4F7E-847F-3FF96B6A000D}" presName="sibTrans" presStyleCnt="0"/>
      <dgm:spPr/>
    </dgm:pt>
    <dgm:pt modelId="{08A41D9A-7DA8-434A-92D9-FE8C7481C384}" type="pres">
      <dgm:prSet presAssocID="{DD92B506-BB3F-4CCD-9B1D-BCCB5439104E}" presName="textNode" presStyleLbl="node1" presStyleIdx="1" presStyleCnt="2" custScaleY="142857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6509867-8B5D-4B2D-A8E4-2125A503F146}" type="presOf" srcId="{3A641DA5-8426-4B90-BFDE-16BF91C4E9B7}" destId="{08A41D9A-7DA8-434A-92D9-FE8C7481C384}" srcOrd="0" destOrd="1" presId="urn:microsoft.com/office/officeart/2005/8/layout/hProcess9"/>
    <dgm:cxn modelId="{BFC3C9A4-24AB-4C2E-BF29-3EDEC677689E}" type="presOf" srcId="{7DB6441F-6BCE-4E65-909A-0AD825352796}" destId="{22FB0E85-4626-4A89-9251-E3E2E8CD158E}" srcOrd="0" destOrd="0" presId="urn:microsoft.com/office/officeart/2005/8/layout/hProcess9"/>
    <dgm:cxn modelId="{F5AA8936-E6CC-4766-9C69-72AB382C9B77}" srcId="{DD92B506-BB3F-4CCD-9B1D-BCCB5439104E}" destId="{180E291C-AB3D-45A3-A14B-555E37BAA1C5}" srcOrd="2" destOrd="0" parTransId="{0B593D9D-27D7-479F-AC1F-735C0DC684CE}" sibTransId="{F8CEA8E9-023D-40B5-9C28-BC4494C58AE1}"/>
    <dgm:cxn modelId="{3B736FF2-1C2E-4BD3-9C45-620CBC8D47EE}" srcId="{7DB6441F-6BCE-4E65-909A-0AD825352796}" destId="{86D5CFCD-CD2A-4CBD-A273-442D63C2DF43}" srcOrd="2" destOrd="0" parTransId="{FA002966-BEBF-4E24-953B-899A5EA3D273}" sibTransId="{D6002591-2AAD-468D-B7DF-E0F95E362388}"/>
    <dgm:cxn modelId="{AC78A172-5D79-4752-984A-5A94FAF615AD}" type="presOf" srcId="{A4864485-80F3-4447-9FC3-016867E5E5B4}" destId="{08A41D9A-7DA8-434A-92D9-FE8C7481C384}" srcOrd="0" destOrd="2" presId="urn:microsoft.com/office/officeart/2005/8/layout/hProcess9"/>
    <dgm:cxn modelId="{F3542BFC-F36A-4F11-94D6-BE6D1AE99911}" srcId="{DD92B506-BB3F-4CCD-9B1D-BCCB5439104E}" destId="{3A641DA5-8426-4B90-BFDE-16BF91C4E9B7}" srcOrd="0" destOrd="0" parTransId="{223F6339-66DD-4220-9811-16E401665025}" sibTransId="{D7FD1B19-BDB5-486B-8063-F44FF5D3E2CE}"/>
    <dgm:cxn modelId="{1BF29629-16E1-4F47-8CC1-1A74D2E7D2EE}" type="presOf" srcId="{180E291C-AB3D-45A3-A14B-555E37BAA1C5}" destId="{08A41D9A-7DA8-434A-92D9-FE8C7481C384}" srcOrd="0" destOrd="3" presId="urn:microsoft.com/office/officeart/2005/8/layout/hProcess9"/>
    <dgm:cxn modelId="{B12069BD-5C9C-4055-998C-475EFAB872AF}" type="presOf" srcId="{86D5CFCD-CD2A-4CBD-A273-442D63C2DF43}" destId="{22FB0E85-4626-4A89-9251-E3E2E8CD158E}" srcOrd="0" destOrd="3" presId="urn:microsoft.com/office/officeart/2005/8/layout/hProcess9"/>
    <dgm:cxn modelId="{56F1B317-C23A-4AB5-82D6-24C9F235B0C2}" type="presOf" srcId="{155B30E3-D745-4A8B-8C7D-19713DF8928A}" destId="{22FB0E85-4626-4A89-9251-E3E2E8CD158E}" srcOrd="0" destOrd="2" presId="urn:microsoft.com/office/officeart/2005/8/layout/hProcess9"/>
    <dgm:cxn modelId="{F0092763-91A0-458F-B927-FFE5E4843050}" type="presOf" srcId="{8A5BF5E6-0EF8-41B7-A563-2BF008659CF7}" destId="{13FD6B9B-FBE5-418D-8F99-C44466409C8E}" srcOrd="0" destOrd="0" presId="urn:microsoft.com/office/officeart/2005/8/layout/hProcess9"/>
    <dgm:cxn modelId="{CD172CCC-81BF-4608-8839-D0D45252DA60}" srcId="{7DB6441F-6BCE-4E65-909A-0AD825352796}" destId="{911C4177-367B-45E4-819B-8F95AF475A67}" srcOrd="0" destOrd="0" parTransId="{76E12CCE-7132-4885-9621-69190F2B59A7}" sibTransId="{DE62A572-36D7-4416-A631-DCBD03445566}"/>
    <dgm:cxn modelId="{A374899C-7446-4B3A-82E9-F941C47BB03C}" srcId="{8A5BF5E6-0EF8-41B7-A563-2BF008659CF7}" destId="{7DB6441F-6BCE-4E65-909A-0AD825352796}" srcOrd="0" destOrd="0" parTransId="{1C888047-84D8-4268-B1B6-ACE9A656E628}" sibTransId="{74FC359B-BD55-4F7E-847F-3FF96B6A000D}"/>
    <dgm:cxn modelId="{C944ED7A-758E-43B0-9C7E-02F8865BA9C3}" type="presOf" srcId="{911C4177-367B-45E4-819B-8F95AF475A67}" destId="{22FB0E85-4626-4A89-9251-E3E2E8CD158E}" srcOrd="0" destOrd="1" presId="urn:microsoft.com/office/officeart/2005/8/layout/hProcess9"/>
    <dgm:cxn modelId="{64FE46DA-ADBD-4E31-80BD-C1A80AB66CEB}" type="presOf" srcId="{DD92B506-BB3F-4CCD-9B1D-BCCB5439104E}" destId="{08A41D9A-7DA8-434A-92D9-FE8C7481C384}" srcOrd="0" destOrd="0" presId="urn:microsoft.com/office/officeart/2005/8/layout/hProcess9"/>
    <dgm:cxn modelId="{DC0FF954-D7C0-4271-8321-74D93A2537A6}" srcId="{DD92B506-BB3F-4CCD-9B1D-BCCB5439104E}" destId="{A4864485-80F3-4447-9FC3-016867E5E5B4}" srcOrd="1" destOrd="0" parTransId="{15F5DEDD-CC70-4857-A726-F28CBC975407}" sibTransId="{4DF91573-05D3-4814-B685-8E1AEB75AD0A}"/>
    <dgm:cxn modelId="{EAF2DA2E-6839-4D99-96E8-A5F566977699}" srcId="{7DB6441F-6BCE-4E65-909A-0AD825352796}" destId="{155B30E3-D745-4A8B-8C7D-19713DF8928A}" srcOrd="1" destOrd="0" parTransId="{408C58B8-B93F-4984-9E6E-9484FB9D1795}" sibTransId="{21848585-7460-4579-AB97-9F50D9AF59ED}"/>
    <dgm:cxn modelId="{119DB425-8C79-48F6-BA0E-A31E9332E370}" srcId="{8A5BF5E6-0EF8-41B7-A563-2BF008659CF7}" destId="{DD92B506-BB3F-4CCD-9B1D-BCCB5439104E}" srcOrd="1" destOrd="0" parTransId="{C9D77625-F778-4136-9F8D-CF5F15CE0B2B}" sibTransId="{7450FA57-4038-47D0-89B0-5DDE518A91D0}"/>
    <dgm:cxn modelId="{E5B02E00-9F66-4440-9EE1-BAFC802F6D1A}" type="presParOf" srcId="{13FD6B9B-FBE5-418D-8F99-C44466409C8E}" destId="{62BE43BB-E97C-44D3-AE5A-6EB6F1AD5D8B}" srcOrd="0" destOrd="0" presId="urn:microsoft.com/office/officeart/2005/8/layout/hProcess9"/>
    <dgm:cxn modelId="{3B2E1FCF-33FA-4859-AE23-48571859CA28}" type="presParOf" srcId="{13FD6B9B-FBE5-418D-8F99-C44466409C8E}" destId="{416E59C8-7E57-4424-AFD4-49D18DB26814}" srcOrd="1" destOrd="0" presId="urn:microsoft.com/office/officeart/2005/8/layout/hProcess9"/>
    <dgm:cxn modelId="{D79D92E3-6918-4F49-A836-0BD982340BE4}" type="presParOf" srcId="{416E59C8-7E57-4424-AFD4-49D18DB26814}" destId="{22FB0E85-4626-4A89-9251-E3E2E8CD158E}" srcOrd="0" destOrd="0" presId="urn:microsoft.com/office/officeart/2005/8/layout/hProcess9"/>
    <dgm:cxn modelId="{99B38886-1A00-4726-9357-EA967D507070}" type="presParOf" srcId="{416E59C8-7E57-4424-AFD4-49D18DB26814}" destId="{69C66FB8-F2E1-4566-A2C0-533D3A4ACE99}" srcOrd="1" destOrd="0" presId="urn:microsoft.com/office/officeart/2005/8/layout/hProcess9"/>
    <dgm:cxn modelId="{9F6985FF-2E68-4664-B233-CC3799ED7BC3}" type="presParOf" srcId="{416E59C8-7E57-4424-AFD4-49D18DB26814}" destId="{08A41D9A-7DA8-434A-92D9-FE8C7481C38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BF5E6-0EF8-41B7-A563-2BF008659CF7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DD92B506-BB3F-4CCD-9B1D-BCCB5439104E}">
      <dgm:prSet custT="1"/>
      <dgm:spPr/>
      <dgm:t>
        <a:bodyPr/>
        <a:lstStyle/>
        <a:p>
          <a:pPr rtl="0"/>
          <a:r>
            <a:rPr lang="es-SV" sz="2000" b="1" dirty="0" smtClean="0">
              <a:solidFill>
                <a:srgbClr val="FFC000"/>
              </a:solidFill>
              <a:latin typeface="Arial Narrow" pitchFamily="34" charset="0"/>
            </a:rPr>
            <a:t>Resultados</a:t>
          </a:r>
          <a:endParaRPr lang="es-SV" sz="2000" b="1" dirty="0">
            <a:solidFill>
              <a:srgbClr val="FFC000"/>
            </a:solidFill>
            <a:latin typeface="Arial Narrow" pitchFamily="34" charset="0"/>
          </a:endParaRPr>
        </a:p>
      </dgm:t>
    </dgm:pt>
    <dgm:pt modelId="{C9D77625-F778-4136-9F8D-CF5F15CE0B2B}" type="parTrans" cxnId="{119DB425-8C79-48F6-BA0E-A31E9332E370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7450FA57-4038-47D0-89B0-5DDE518A91D0}" type="sibTrans" cxnId="{119DB425-8C79-48F6-BA0E-A31E9332E370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3A641DA5-8426-4B90-BFDE-16BF91C4E9B7}">
      <dgm:prSet custT="1"/>
      <dgm:spPr/>
      <dgm:t>
        <a:bodyPr/>
        <a:lstStyle/>
        <a:p>
          <a:pPr rtl="0"/>
          <a:r>
            <a:rPr lang="es-SV" sz="1600" dirty="0" smtClean="0">
              <a:latin typeface="Arial Narrow" pitchFamily="34" charset="0"/>
            </a:rPr>
            <a:t>Definición de Consultas del gobierno: MCC-</a:t>
          </a:r>
          <a:r>
            <a:rPr lang="es-SV" sz="1600" dirty="0" err="1" smtClean="0">
              <a:latin typeface="Arial Narrow" pitchFamily="34" charset="0"/>
            </a:rPr>
            <a:t>Fomilenio</a:t>
          </a:r>
          <a:r>
            <a:rPr lang="es-SV" sz="1600" dirty="0" smtClean="0">
              <a:latin typeface="Arial Narrow" pitchFamily="34" charset="0"/>
            </a:rPr>
            <a:t> II</a:t>
          </a:r>
        </a:p>
        <a:p>
          <a:r>
            <a:rPr lang="es-SV" sz="1600" dirty="0" smtClean="0">
              <a:latin typeface="Arial Narrow" pitchFamily="34" charset="0"/>
            </a:rPr>
            <a:t>Ley sobre Pequeña y Mediana Empresa</a:t>
          </a:r>
          <a:endParaRPr lang="es-SV" sz="1600" dirty="0">
            <a:latin typeface="Arial Narrow" pitchFamily="34" charset="0"/>
          </a:endParaRPr>
        </a:p>
      </dgm:t>
    </dgm:pt>
    <dgm:pt modelId="{223F6339-66DD-4220-9811-16E401665025}" type="parTrans" cxnId="{F3542BFC-F36A-4F11-94D6-BE6D1AE99911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D7FD1B19-BDB5-486B-8063-F44FF5D3E2CE}" type="sibTrans" cxnId="{F3542BFC-F36A-4F11-94D6-BE6D1AE99911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A4864485-80F3-4447-9FC3-016867E5E5B4}">
      <dgm:prSet custT="1"/>
      <dgm:spPr/>
      <dgm:t>
        <a:bodyPr/>
        <a:lstStyle/>
        <a:p>
          <a:r>
            <a:rPr lang="es-SV" sz="1600" dirty="0" smtClean="0">
              <a:latin typeface="Arial Narrow" pitchFamily="34" charset="0"/>
            </a:rPr>
            <a:t>Fortalecimiento Institucional del CES: Local propio, adhesión a AICESIS ( Asociación Internacional de Consejos Económicos y Sociales e Instituciones Similares), Intercambios con otros CES.</a:t>
          </a:r>
          <a:endParaRPr lang="es-SV" sz="1600" dirty="0">
            <a:latin typeface="Arial Narrow" pitchFamily="34" charset="0"/>
          </a:endParaRPr>
        </a:p>
      </dgm:t>
    </dgm:pt>
    <dgm:pt modelId="{15F5DEDD-CC70-4857-A726-F28CBC975407}" type="parTrans" cxnId="{DC0FF954-D7C0-4271-8321-74D93A2537A6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4DF91573-05D3-4814-B685-8E1AEB75AD0A}" type="sibTrans" cxnId="{DC0FF954-D7C0-4271-8321-74D93A2537A6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6649E5FB-CC8F-4FB3-A515-4B3F827BA367}">
      <dgm:prSet custT="1"/>
      <dgm:spPr/>
      <dgm:t>
        <a:bodyPr/>
        <a:lstStyle/>
        <a:p>
          <a:r>
            <a:rPr lang="es-MX" sz="2000" b="1" dirty="0" smtClean="0">
              <a:solidFill>
                <a:srgbClr val="FFC000"/>
              </a:solidFill>
              <a:latin typeface="Arial Narrow" pitchFamily="34" charset="0"/>
            </a:rPr>
            <a:t>Desafíos</a:t>
          </a:r>
          <a:endParaRPr lang="es-SV" sz="2000" b="1" dirty="0">
            <a:solidFill>
              <a:srgbClr val="FFC000"/>
            </a:solidFill>
            <a:latin typeface="Arial Narrow" pitchFamily="34" charset="0"/>
          </a:endParaRPr>
        </a:p>
      </dgm:t>
    </dgm:pt>
    <dgm:pt modelId="{977B39AF-E917-457F-9561-F5816F0E7273}" type="parTrans" cxnId="{77FA1221-40F8-4751-8287-0392610BEB1A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6B9A058F-35AB-44A4-8031-C510EED8DA0C}" type="sibTrans" cxnId="{77FA1221-40F8-4751-8287-0392610BEB1A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9508E2F1-E6F4-43CE-A807-1BA590377E2D}">
      <dgm:prSet custT="1"/>
      <dgm:spPr/>
      <dgm:t>
        <a:bodyPr/>
        <a:lstStyle/>
        <a:p>
          <a:r>
            <a:rPr lang="es-ES" sz="1600" dirty="0" smtClean="0">
              <a:latin typeface="Arial Narrow" pitchFamily="34" charset="0"/>
            </a:rPr>
            <a:t>Asegurar la provisión de recursos</a:t>
          </a:r>
          <a:endParaRPr lang="es-SV" sz="1600" dirty="0">
            <a:latin typeface="Arial Narrow" pitchFamily="34" charset="0"/>
          </a:endParaRPr>
        </a:p>
      </dgm:t>
    </dgm:pt>
    <dgm:pt modelId="{3C959B3D-E478-463A-9A82-6737CB90D113}" type="parTrans" cxnId="{3F4CCF47-8649-4A4A-BC5A-27EEA283A185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0812A56E-C77D-44DC-B7AD-4857B5786327}" type="sibTrans" cxnId="{3F4CCF47-8649-4A4A-BC5A-27EEA283A185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0F648F2F-4D6B-451B-8967-56BD849731FF}">
      <dgm:prSet custT="1"/>
      <dgm:spPr/>
      <dgm:t>
        <a:bodyPr/>
        <a:lstStyle/>
        <a:p>
          <a:r>
            <a:rPr lang="es-ES" sz="1600" dirty="0" smtClean="0">
              <a:latin typeface="Arial Narrow" pitchFamily="34" charset="0"/>
            </a:rPr>
            <a:t>Institucionalización del CES mediante Decreto Ejecutivo</a:t>
          </a:r>
          <a:endParaRPr lang="es-SV" sz="1600" dirty="0">
            <a:latin typeface="Arial Narrow" pitchFamily="34" charset="0"/>
          </a:endParaRPr>
        </a:p>
      </dgm:t>
    </dgm:pt>
    <dgm:pt modelId="{3A7B8EBD-80A5-468C-97AE-2435AC6A5426}" type="parTrans" cxnId="{B0B89755-7EE8-43E4-8387-DEB94B5BA6AC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2A3F8A31-DADE-4562-AF79-4C8EB82AB777}" type="sibTrans" cxnId="{B0B89755-7EE8-43E4-8387-DEB94B5BA6AC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ED4C22BD-5475-4F09-8E13-49D14978240D}">
      <dgm:prSet custT="1"/>
      <dgm:spPr/>
      <dgm:t>
        <a:bodyPr/>
        <a:lstStyle/>
        <a:p>
          <a:r>
            <a:rPr lang="es-ES" sz="1600" dirty="0" smtClean="0">
              <a:latin typeface="Arial Narrow" pitchFamily="34" charset="0"/>
            </a:rPr>
            <a:t>Definición de mecanismos claros de funcionamiento</a:t>
          </a:r>
          <a:endParaRPr lang="es-SV" sz="1600" dirty="0">
            <a:latin typeface="Arial Narrow" pitchFamily="34" charset="0"/>
          </a:endParaRPr>
        </a:p>
      </dgm:t>
    </dgm:pt>
    <dgm:pt modelId="{24FEC20D-F26E-48D3-A481-321FE6A6332F}" type="parTrans" cxnId="{F46D8C80-296D-44AB-B878-82D68ADD012C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E15D8A15-E9D5-4EDC-BA5A-56352ADE76BD}" type="sibTrans" cxnId="{F46D8C80-296D-44AB-B878-82D68ADD012C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11C4B091-437C-4D59-A7F7-6595DA5BC0C4}">
      <dgm:prSet custT="1"/>
      <dgm:spPr/>
      <dgm:t>
        <a:bodyPr/>
        <a:lstStyle/>
        <a:p>
          <a:r>
            <a:rPr lang="es-ES" sz="1600" dirty="0" smtClean="0">
              <a:latin typeface="Arial Narrow" pitchFamily="34" charset="0"/>
            </a:rPr>
            <a:t>Fortalecimiento de los movimientos sociales</a:t>
          </a:r>
          <a:endParaRPr lang="es-SV" sz="1600" dirty="0">
            <a:latin typeface="Arial Narrow" pitchFamily="34" charset="0"/>
          </a:endParaRPr>
        </a:p>
      </dgm:t>
    </dgm:pt>
    <dgm:pt modelId="{66877325-A47D-46E2-A493-99EF144F612D}" type="parTrans" cxnId="{C560B6B9-4614-4B51-8278-613719BC1107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8791D19D-33A9-48DB-915A-FD3261F573FB}" type="sibTrans" cxnId="{C560B6B9-4614-4B51-8278-613719BC1107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34581114-5D4D-4FE6-A8A6-70EA128085A9}">
      <dgm:prSet custT="1"/>
      <dgm:spPr/>
      <dgm:t>
        <a:bodyPr/>
        <a:lstStyle/>
        <a:p>
          <a:r>
            <a:rPr lang="es-ES" sz="1600" dirty="0" smtClean="0">
              <a:latin typeface="Arial Narrow" pitchFamily="34" charset="0"/>
            </a:rPr>
            <a:t>Concretar las propuestas de agenda propia de los sectores que permitan mostrar la utilidad del CES tanto para miembros,  como para la opinión pública.</a:t>
          </a:r>
          <a:endParaRPr lang="es-SV" sz="1600" dirty="0">
            <a:latin typeface="Arial Narrow" pitchFamily="34" charset="0"/>
          </a:endParaRPr>
        </a:p>
      </dgm:t>
    </dgm:pt>
    <dgm:pt modelId="{65403B11-5DC4-4756-A0F0-E83AB83E3B6C}" type="parTrans" cxnId="{09B34FE2-5679-4E17-9AE6-3B54341EEF06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4A87591B-4E0E-420A-BF44-9E4F5C0A1550}" type="sibTrans" cxnId="{09B34FE2-5679-4E17-9AE6-3B54341EEF06}">
      <dgm:prSet/>
      <dgm:spPr/>
      <dgm:t>
        <a:bodyPr/>
        <a:lstStyle/>
        <a:p>
          <a:endParaRPr lang="es-SV" sz="2800">
            <a:latin typeface="Arial Narrow" pitchFamily="34" charset="0"/>
          </a:endParaRPr>
        </a:p>
      </dgm:t>
    </dgm:pt>
    <dgm:pt modelId="{496DE278-2EC5-4059-AE0B-3E5061FEA5A8}">
      <dgm:prSet custT="1"/>
      <dgm:spPr/>
      <dgm:t>
        <a:bodyPr/>
        <a:lstStyle/>
        <a:p>
          <a:r>
            <a:rPr lang="es-MX" sz="1600" dirty="0" smtClean="0">
              <a:latin typeface="Arial Narrow" pitchFamily="34" charset="0"/>
            </a:rPr>
            <a:t>Plan de Comunicaciones: Boletines electrónicos, entrevistas, redes sociales,  Talleres sobre Procesos de diálogo y concertación, Plataforma digital habilitada, Capacitación sobre vocería, Política de comunicaciones</a:t>
          </a:r>
          <a:endParaRPr lang="es-SV" sz="1600" dirty="0">
            <a:latin typeface="Arial Narrow" pitchFamily="34" charset="0"/>
          </a:endParaRPr>
        </a:p>
      </dgm:t>
    </dgm:pt>
    <dgm:pt modelId="{3FAD3285-0274-434C-82EC-9E9193902C50}" type="parTrans" cxnId="{49A5AC7A-4DB4-42C4-A14B-0281C1430B9C}">
      <dgm:prSet/>
      <dgm:spPr/>
      <dgm:t>
        <a:bodyPr/>
        <a:lstStyle/>
        <a:p>
          <a:endParaRPr lang="es-SV"/>
        </a:p>
      </dgm:t>
    </dgm:pt>
    <dgm:pt modelId="{195C93F5-D059-437C-ADE6-E67440D12A14}" type="sibTrans" cxnId="{49A5AC7A-4DB4-42C4-A14B-0281C1430B9C}">
      <dgm:prSet/>
      <dgm:spPr/>
      <dgm:t>
        <a:bodyPr/>
        <a:lstStyle/>
        <a:p>
          <a:endParaRPr lang="es-SV"/>
        </a:p>
      </dgm:t>
    </dgm:pt>
    <dgm:pt modelId="{8B446425-E2EA-4879-8876-61779F2C6A24}" type="pres">
      <dgm:prSet presAssocID="{8A5BF5E6-0EF8-41B7-A563-2BF008659C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8165372-2C77-4E97-8945-7BA7DBC6C0A3}" type="pres">
      <dgm:prSet presAssocID="{DD92B506-BB3F-4CCD-9B1D-BCCB5439104E}" presName="composite" presStyleCnt="0"/>
      <dgm:spPr/>
      <dgm:t>
        <a:bodyPr/>
        <a:lstStyle/>
        <a:p>
          <a:endParaRPr lang="es-SV"/>
        </a:p>
      </dgm:t>
    </dgm:pt>
    <dgm:pt modelId="{993A6F06-6D69-4BD4-A5BC-6D01B01EC6AE}" type="pres">
      <dgm:prSet presAssocID="{DD92B506-BB3F-4CCD-9B1D-BCCB5439104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F34D791-9854-453C-9FE0-9BF7302AC178}" type="pres">
      <dgm:prSet presAssocID="{DD92B506-BB3F-4CCD-9B1D-BCCB5439104E}" presName="descendantText" presStyleLbl="alignAcc1" presStyleIdx="0" presStyleCnt="2" custScaleY="14645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CAF09AD-2129-418F-868F-7F6AF1914756}" type="pres">
      <dgm:prSet presAssocID="{7450FA57-4038-47D0-89B0-5DDE518A91D0}" presName="sp" presStyleCnt="0"/>
      <dgm:spPr/>
      <dgm:t>
        <a:bodyPr/>
        <a:lstStyle/>
        <a:p>
          <a:endParaRPr lang="es-SV"/>
        </a:p>
      </dgm:t>
    </dgm:pt>
    <dgm:pt modelId="{FA92CACB-F02B-40E5-B93F-442A9EC2025D}" type="pres">
      <dgm:prSet presAssocID="{6649E5FB-CC8F-4FB3-A515-4B3F827BA367}" presName="composite" presStyleCnt="0"/>
      <dgm:spPr/>
      <dgm:t>
        <a:bodyPr/>
        <a:lstStyle/>
        <a:p>
          <a:endParaRPr lang="es-SV"/>
        </a:p>
      </dgm:t>
    </dgm:pt>
    <dgm:pt modelId="{5106CD5B-D4F0-4497-9E5F-A0B4F60C6B5D}" type="pres">
      <dgm:prSet presAssocID="{6649E5FB-CC8F-4FB3-A515-4B3F827BA36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656DC0C-6518-428C-A08D-2670934D533D}" type="pres">
      <dgm:prSet presAssocID="{6649E5FB-CC8F-4FB3-A515-4B3F827BA367}" presName="descendantText" presStyleLbl="alignAcc1" presStyleIdx="1" presStyleCnt="2" custScaleY="11217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B47E759-0BF6-44DB-83CE-72D30812B86A}" type="presOf" srcId="{ED4C22BD-5475-4F09-8E13-49D14978240D}" destId="{5656DC0C-6518-428C-A08D-2670934D533D}" srcOrd="0" destOrd="1" presId="urn:microsoft.com/office/officeart/2005/8/layout/chevron2"/>
    <dgm:cxn modelId="{77FA1221-40F8-4751-8287-0392610BEB1A}" srcId="{8A5BF5E6-0EF8-41B7-A563-2BF008659CF7}" destId="{6649E5FB-CC8F-4FB3-A515-4B3F827BA367}" srcOrd="1" destOrd="0" parTransId="{977B39AF-E917-457F-9561-F5816F0E7273}" sibTransId="{6B9A058F-35AB-44A4-8031-C510EED8DA0C}"/>
    <dgm:cxn modelId="{3AF14C82-0A76-4DCF-B60E-1E415256197B}" type="presOf" srcId="{6649E5FB-CC8F-4FB3-A515-4B3F827BA367}" destId="{5106CD5B-D4F0-4497-9E5F-A0B4F60C6B5D}" srcOrd="0" destOrd="0" presId="urn:microsoft.com/office/officeart/2005/8/layout/chevron2"/>
    <dgm:cxn modelId="{C560B6B9-4614-4B51-8278-613719BC1107}" srcId="{6649E5FB-CC8F-4FB3-A515-4B3F827BA367}" destId="{11C4B091-437C-4D59-A7F7-6595DA5BC0C4}" srcOrd="2" destOrd="0" parTransId="{66877325-A47D-46E2-A493-99EF144F612D}" sibTransId="{8791D19D-33A9-48DB-915A-FD3261F573FB}"/>
    <dgm:cxn modelId="{39B3267A-04FB-4E96-806C-9B014CC846FC}" type="presOf" srcId="{9508E2F1-E6F4-43CE-A807-1BA590377E2D}" destId="{5656DC0C-6518-428C-A08D-2670934D533D}" srcOrd="0" destOrd="4" presId="urn:microsoft.com/office/officeart/2005/8/layout/chevron2"/>
    <dgm:cxn modelId="{A9EFC771-A5D2-4D3F-8E21-1EA68E62BF62}" type="presOf" srcId="{DD92B506-BB3F-4CCD-9B1D-BCCB5439104E}" destId="{993A6F06-6D69-4BD4-A5BC-6D01B01EC6AE}" srcOrd="0" destOrd="0" presId="urn:microsoft.com/office/officeart/2005/8/layout/chevron2"/>
    <dgm:cxn modelId="{56EA1ECF-B0A8-41E4-9E60-FAB654D2F306}" type="presOf" srcId="{496DE278-2EC5-4059-AE0B-3E5061FEA5A8}" destId="{5F34D791-9854-453C-9FE0-9BF7302AC178}" srcOrd="0" destOrd="2" presId="urn:microsoft.com/office/officeart/2005/8/layout/chevron2"/>
    <dgm:cxn modelId="{F46D8C80-296D-44AB-B878-82D68ADD012C}" srcId="{6649E5FB-CC8F-4FB3-A515-4B3F827BA367}" destId="{ED4C22BD-5475-4F09-8E13-49D14978240D}" srcOrd="1" destOrd="0" parTransId="{24FEC20D-F26E-48D3-A481-321FE6A6332F}" sibTransId="{E15D8A15-E9D5-4EDC-BA5A-56352ADE76BD}"/>
    <dgm:cxn modelId="{940FE253-0931-4674-9E57-E88EDD4CE659}" type="presOf" srcId="{11C4B091-437C-4D59-A7F7-6595DA5BC0C4}" destId="{5656DC0C-6518-428C-A08D-2670934D533D}" srcOrd="0" destOrd="2" presId="urn:microsoft.com/office/officeart/2005/8/layout/chevron2"/>
    <dgm:cxn modelId="{B0B89755-7EE8-43E4-8387-DEB94B5BA6AC}" srcId="{6649E5FB-CC8F-4FB3-A515-4B3F827BA367}" destId="{0F648F2F-4D6B-451B-8967-56BD849731FF}" srcOrd="0" destOrd="0" parTransId="{3A7B8EBD-80A5-468C-97AE-2435AC6A5426}" sibTransId="{2A3F8A31-DADE-4562-AF79-4C8EB82AB777}"/>
    <dgm:cxn modelId="{B04EC501-7A05-4187-BEA9-A61034E26B9F}" type="presOf" srcId="{3A641DA5-8426-4B90-BFDE-16BF91C4E9B7}" destId="{5F34D791-9854-453C-9FE0-9BF7302AC178}" srcOrd="0" destOrd="0" presId="urn:microsoft.com/office/officeart/2005/8/layout/chevron2"/>
    <dgm:cxn modelId="{3F4CCF47-8649-4A4A-BC5A-27EEA283A185}" srcId="{6649E5FB-CC8F-4FB3-A515-4B3F827BA367}" destId="{9508E2F1-E6F4-43CE-A807-1BA590377E2D}" srcOrd="4" destOrd="0" parTransId="{3C959B3D-E478-463A-9A82-6737CB90D113}" sibTransId="{0812A56E-C77D-44DC-B7AD-4857B5786327}"/>
    <dgm:cxn modelId="{F3542BFC-F36A-4F11-94D6-BE6D1AE99911}" srcId="{DD92B506-BB3F-4CCD-9B1D-BCCB5439104E}" destId="{3A641DA5-8426-4B90-BFDE-16BF91C4E9B7}" srcOrd="0" destOrd="0" parTransId="{223F6339-66DD-4220-9811-16E401665025}" sibTransId="{D7FD1B19-BDB5-486B-8063-F44FF5D3E2CE}"/>
    <dgm:cxn modelId="{09B34FE2-5679-4E17-9AE6-3B54341EEF06}" srcId="{6649E5FB-CC8F-4FB3-A515-4B3F827BA367}" destId="{34581114-5D4D-4FE6-A8A6-70EA128085A9}" srcOrd="3" destOrd="0" parTransId="{65403B11-5DC4-4756-A0F0-E83AB83E3B6C}" sibTransId="{4A87591B-4E0E-420A-BF44-9E4F5C0A1550}"/>
    <dgm:cxn modelId="{DBEF8FF6-0BBC-47DB-AA29-B1F7D05B8B99}" type="presOf" srcId="{0F648F2F-4D6B-451B-8967-56BD849731FF}" destId="{5656DC0C-6518-428C-A08D-2670934D533D}" srcOrd="0" destOrd="0" presId="urn:microsoft.com/office/officeart/2005/8/layout/chevron2"/>
    <dgm:cxn modelId="{49A5AC7A-4DB4-42C4-A14B-0281C1430B9C}" srcId="{DD92B506-BB3F-4CCD-9B1D-BCCB5439104E}" destId="{496DE278-2EC5-4059-AE0B-3E5061FEA5A8}" srcOrd="2" destOrd="0" parTransId="{3FAD3285-0274-434C-82EC-9E9193902C50}" sibTransId="{195C93F5-D059-437C-ADE6-E67440D12A14}"/>
    <dgm:cxn modelId="{EBB60C2D-E2BF-4EE3-8914-1908CC3ECDFB}" type="presOf" srcId="{8A5BF5E6-0EF8-41B7-A563-2BF008659CF7}" destId="{8B446425-E2EA-4879-8876-61779F2C6A24}" srcOrd="0" destOrd="0" presId="urn:microsoft.com/office/officeart/2005/8/layout/chevron2"/>
    <dgm:cxn modelId="{39860B3A-3698-4349-A015-AD92C15AFC64}" type="presOf" srcId="{A4864485-80F3-4447-9FC3-016867E5E5B4}" destId="{5F34D791-9854-453C-9FE0-9BF7302AC178}" srcOrd="0" destOrd="1" presId="urn:microsoft.com/office/officeart/2005/8/layout/chevron2"/>
    <dgm:cxn modelId="{CF6DB0BA-7644-4188-B2DE-BDC4B82010D4}" type="presOf" srcId="{34581114-5D4D-4FE6-A8A6-70EA128085A9}" destId="{5656DC0C-6518-428C-A08D-2670934D533D}" srcOrd="0" destOrd="3" presId="urn:microsoft.com/office/officeart/2005/8/layout/chevron2"/>
    <dgm:cxn modelId="{DC0FF954-D7C0-4271-8321-74D93A2537A6}" srcId="{DD92B506-BB3F-4CCD-9B1D-BCCB5439104E}" destId="{A4864485-80F3-4447-9FC3-016867E5E5B4}" srcOrd="1" destOrd="0" parTransId="{15F5DEDD-CC70-4857-A726-F28CBC975407}" sibTransId="{4DF91573-05D3-4814-B685-8E1AEB75AD0A}"/>
    <dgm:cxn modelId="{119DB425-8C79-48F6-BA0E-A31E9332E370}" srcId="{8A5BF5E6-0EF8-41B7-A563-2BF008659CF7}" destId="{DD92B506-BB3F-4CCD-9B1D-BCCB5439104E}" srcOrd="0" destOrd="0" parTransId="{C9D77625-F778-4136-9F8D-CF5F15CE0B2B}" sibTransId="{7450FA57-4038-47D0-89B0-5DDE518A91D0}"/>
    <dgm:cxn modelId="{59C4AA31-344E-413B-8DD0-AD9A079BD3CA}" type="presParOf" srcId="{8B446425-E2EA-4879-8876-61779F2C6A24}" destId="{28165372-2C77-4E97-8945-7BA7DBC6C0A3}" srcOrd="0" destOrd="0" presId="urn:microsoft.com/office/officeart/2005/8/layout/chevron2"/>
    <dgm:cxn modelId="{57E4C5FD-DD49-4B53-A309-86C29765E142}" type="presParOf" srcId="{28165372-2C77-4E97-8945-7BA7DBC6C0A3}" destId="{993A6F06-6D69-4BD4-A5BC-6D01B01EC6AE}" srcOrd="0" destOrd="0" presId="urn:microsoft.com/office/officeart/2005/8/layout/chevron2"/>
    <dgm:cxn modelId="{B0E0CFF2-6916-416B-B400-24A9A7CB75C7}" type="presParOf" srcId="{28165372-2C77-4E97-8945-7BA7DBC6C0A3}" destId="{5F34D791-9854-453C-9FE0-9BF7302AC178}" srcOrd="1" destOrd="0" presId="urn:microsoft.com/office/officeart/2005/8/layout/chevron2"/>
    <dgm:cxn modelId="{E805C67F-F6A1-4A4A-8112-274959C16F38}" type="presParOf" srcId="{8B446425-E2EA-4879-8876-61779F2C6A24}" destId="{ECAF09AD-2129-418F-868F-7F6AF1914756}" srcOrd="1" destOrd="0" presId="urn:microsoft.com/office/officeart/2005/8/layout/chevron2"/>
    <dgm:cxn modelId="{A116B7B9-EFD3-4DD6-8A31-F2490EEA4855}" type="presParOf" srcId="{8B446425-E2EA-4879-8876-61779F2C6A24}" destId="{FA92CACB-F02B-40E5-B93F-442A9EC2025D}" srcOrd="2" destOrd="0" presId="urn:microsoft.com/office/officeart/2005/8/layout/chevron2"/>
    <dgm:cxn modelId="{37152A84-8932-47AB-A6B4-79027DF6EEC5}" type="presParOf" srcId="{FA92CACB-F02B-40E5-B93F-442A9EC2025D}" destId="{5106CD5B-D4F0-4497-9E5F-A0B4F60C6B5D}" srcOrd="0" destOrd="0" presId="urn:microsoft.com/office/officeart/2005/8/layout/chevron2"/>
    <dgm:cxn modelId="{3E74E325-9FD1-4596-8AF2-BE045A1785CA}" type="presParOf" srcId="{FA92CACB-F02B-40E5-B93F-442A9EC2025D}" destId="{5656DC0C-6518-428C-A08D-2670934D53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96439-C485-47DC-A944-F856E5505E13}">
      <dsp:nvSpPr>
        <dsp:cNvPr id="0" name=""/>
        <dsp:cNvSpPr/>
      </dsp:nvSpPr>
      <dsp:spPr>
        <a:xfrm>
          <a:off x="3702" y="793449"/>
          <a:ext cx="3237512" cy="3237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8171" tIns="17780" rIns="17817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En la actualidad es el  espacio de concertación, que mejor expresa las posibilidades  de construir acuerdos que vayan más allá de intereses puramente sectoriales.</a:t>
          </a:r>
          <a:endParaRPr lang="es-SV" sz="1000" kern="1200" dirty="0">
            <a:latin typeface="Arial Narrow" pitchFamily="34" charset="0"/>
          </a:endParaRPr>
        </a:p>
      </dsp:txBody>
      <dsp:txXfrm>
        <a:off x="477825" y="1267572"/>
        <a:ext cx="2289266" cy="2289266"/>
      </dsp:txXfrm>
    </dsp:sp>
    <dsp:sp modelId="{CCA2E6B2-3E6B-4A1B-8305-DB458C4B62B8}">
      <dsp:nvSpPr>
        <dsp:cNvPr id="0" name=""/>
        <dsp:cNvSpPr/>
      </dsp:nvSpPr>
      <dsp:spPr>
        <a:xfrm>
          <a:off x="2593711" y="793449"/>
          <a:ext cx="3237512" cy="3237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8171" tIns="17780" rIns="17817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El CES es una oportunidad importante de participación social y un espacio privilegiado para ejercer el diálogo social.</a:t>
          </a:r>
          <a:endParaRPr lang="es-SV" sz="1000" kern="1200" dirty="0">
            <a:latin typeface="Arial Narrow" pitchFamily="34" charset="0"/>
          </a:endParaRPr>
        </a:p>
      </dsp:txBody>
      <dsp:txXfrm>
        <a:off x="3067834" y="1267572"/>
        <a:ext cx="2289266" cy="2289266"/>
      </dsp:txXfrm>
    </dsp:sp>
    <dsp:sp modelId="{F7BA6CB9-ECB4-4565-BAE9-4739DF7B0D5F}">
      <dsp:nvSpPr>
        <dsp:cNvPr id="0" name=""/>
        <dsp:cNvSpPr/>
      </dsp:nvSpPr>
      <dsp:spPr>
        <a:xfrm>
          <a:off x="5183721" y="793449"/>
          <a:ext cx="3237512" cy="3237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8171" tIns="16510" rIns="178171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>
              <a:latin typeface="Arial Narrow" pitchFamily="34" charset="0"/>
            </a:rPr>
            <a:t>El objetivo de apoyar al CES se basa en la consolidación de la gobernabilidad democrática, que requiere una nueva manera de construir consensos sobre los principales problemas nacionales; así como la participación e inclusión de los diferentes sectores, en particular los que han sido tradicionalmente excluidos de los debates de política pública.</a:t>
          </a:r>
          <a:endParaRPr lang="es-SV" sz="1300" kern="1200" dirty="0">
            <a:latin typeface="Arial Narrow" pitchFamily="34" charset="0"/>
          </a:endParaRPr>
        </a:p>
      </dsp:txBody>
      <dsp:txXfrm>
        <a:off x="5657844" y="1267572"/>
        <a:ext cx="2289266" cy="228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04AA8-5F11-489C-B153-AA4DAE99349D}">
      <dsp:nvSpPr>
        <dsp:cNvPr id="0" name=""/>
        <dsp:cNvSpPr/>
      </dsp:nvSpPr>
      <dsp:spPr>
        <a:xfrm>
          <a:off x="570025" y="1732934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>
              <a:latin typeface="Arial Narrow" pitchFamily="34" charset="0"/>
            </a:rPr>
            <a:t>PNUD lleva la Secretaría Ejecutiva del CES, se ha enfocado en :</a:t>
          </a:r>
          <a:endParaRPr lang="es-SV" sz="2400" kern="1200" dirty="0">
            <a:latin typeface="Arial Narrow" pitchFamily="34" charset="0"/>
          </a:endParaRPr>
        </a:p>
      </dsp:txBody>
      <dsp:txXfrm>
        <a:off x="614037" y="1776946"/>
        <a:ext cx="2917341" cy="1414658"/>
      </dsp:txXfrm>
    </dsp:sp>
    <dsp:sp modelId="{724BFDB7-96A5-4D6C-BE7C-8B492D969AE9}">
      <dsp:nvSpPr>
        <dsp:cNvPr id="0" name=""/>
        <dsp:cNvSpPr/>
      </dsp:nvSpPr>
      <dsp:spPr>
        <a:xfrm rot="18289469">
          <a:off x="3123915" y="1593014"/>
          <a:ext cx="210509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10509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700" kern="1200"/>
        </a:p>
      </dsp:txBody>
      <dsp:txXfrm>
        <a:off x="4123836" y="1567606"/>
        <a:ext cx="105254" cy="105254"/>
      </dsp:txXfrm>
    </dsp:sp>
    <dsp:sp modelId="{30E8354D-D2DB-420E-A03D-24B1C19F604E}">
      <dsp:nvSpPr>
        <dsp:cNvPr id="0" name=""/>
        <dsp:cNvSpPr/>
      </dsp:nvSpPr>
      <dsp:spPr>
        <a:xfrm>
          <a:off x="4777536" y="4849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La institucionalización de espacios permanentes e inclusivos de diálogo en materia económica y social</a:t>
          </a:r>
          <a:endParaRPr lang="es-SV" sz="1400" kern="1200" dirty="0">
            <a:latin typeface="Arial Narrow" pitchFamily="34" charset="0"/>
          </a:endParaRPr>
        </a:p>
      </dsp:txBody>
      <dsp:txXfrm>
        <a:off x="4821548" y="48861"/>
        <a:ext cx="2917341" cy="1414658"/>
      </dsp:txXfrm>
    </dsp:sp>
    <dsp:sp modelId="{CEC6F660-BDCA-466A-9123-3E769CA5FE24}">
      <dsp:nvSpPr>
        <dsp:cNvPr id="0" name=""/>
        <dsp:cNvSpPr/>
      </dsp:nvSpPr>
      <dsp:spPr>
        <a:xfrm>
          <a:off x="3575390" y="2457056"/>
          <a:ext cx="120214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214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4146409" y="2454222"/>
        <a:ext cx="60107" cy="60107"/>
      </dsp:txXfrm>
    </dsp:sp>
    <dsp:sp modelId="{63570B92-D268-4B4F-9E68-8CF33DB2D1D7}">
      <dsp:nvSpPr>
        <dsp:cNvPr id="0" name=""/>
        <dsp:cNvSpPr/>
      </dsp:nvSpPr>
      <dsp:spPr>
        <a:xfrm>
          <a:off x="4777536" y="1732934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El fortalecimiento de las capacidades técnicas para el diálogo, de los diferentes sectores representados en el CES, especialmente de los sectores sindical y social</a:t>
          </a:r>
          <a:endParaRPr lang="es-SV" sz="1400" kern="1200" dirty="0">
            <a:latin typeface="Arial Narrow" pitchFamily="34" charset="0"/>
          </a:endParaRPr>
        </a:p>
      </dsp:txBody>
      <dsp:txXfrm>
        <a:off x="4821548" y="1776946"/>
        <a:ext cx="2917341" cy="1414658"/>
      </dsp:txXfrm>
    </dsp:sp>
    <dsp:sp modelId="{0ED0D098-491E-46C0-8401-9DF3CE44821B}">
      <dsp:nvSpPr>
        <dsp:cNvPr id="0" name=""/>
        <dsp:cNvSpPr/>
      </dsp:nvSpPr>
      <dsp:spPr>
        <a:xfrm rot="3310531">
          <a:off x="3123915" y="3321099"/>
          <a:ext cx="210509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10509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700" kern="1200"/>
        </a:p>
      </dsp:txBody>
      <dsp:txXfrm>
        <a:off x="4123836" y="3295691"/>
        <a:ext cx="105254" cy="105254"/>
      </dsp:txXfrm>
    </dsp:sp>
    <dsp:sp modelId="{141C35C9-DA6C-4BA9-A683-F1777D227059}">
      <dsp:nvSpPr>
        <dsp:cNvPr id="0" name=""/>
        <dsp:cNvSpPr/>
      </dsp:nvSpPr>
      <dsp:spPr>
        <a:xfrm>
          <a:off x="4777536" y="3461019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 smtClean="0">
            <a:latin typeface="Arial Narrow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La generación de conocimientos e información que permita nivelar la mesa, nutrir el diálogo y facilitar las discusiones sobre las diferentes propuestas de políticas públicas que sean sometidas a consideración del Consejo</a:t>
          </a:r>
          <a:br>
            <a:rPr lang="es-SV" sz="1400" kern="1200" dirty="0" smtClean="0">
              <a:latin typeface="Arial Narrow" pitchFamily="34" charset="0"/>
            </a:rPr>
          </a:br>
          <a:r>
            <a:rPr lang="es-SV" sz="1400" kern="1200" dirty="0" smtClean="0">
              <a:latin typeface="Arial Narrow" pitchFamily="34" charset="0"/>
            </a:rPr>
            <a:t/>
          </a:r>
          <a:br>
            <a:rPr lang="es-SV" sz="1400" kern="1200" dirty="0" smtClean="0">
              <a:latin typeface="Arial Narrow" pitchFamily="34" charset="0"/>
            </a:rPr>
          </a:br>
          <a:endParaRPr lang="es-SV" sz="1400" kern="1200" dirty="0">
            <a:latin typeface="Arial Narrow" pitchFamily="34" charset="0"/>
          </a:endParaRPr>
        </a:p>
      </dsp:txBody>
      <dsp:txXfrm>
        <a:off x="4821548" y="3505031"/>
        <a:ext cx="2917341" cy="1414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9A17-A35D-4D42-B2F4-5C7C8478D928}" type="datetimeFigureOut">
              <a:rPr lang="es-SV" smtClean="0"/>
              <a:t>10/04/2013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DA9E-AE07-4590-A105-31C77089424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463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BBEBDE-59D8-4908-8D23-2D4E85C41F39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DD3C79-B7FC-41BA-9B53-30CCCE3C34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AEF9-E2A4-419A-962A-8C020EAE1309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38F3-1350-4804-8301-7F684E6CFC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F754-BA6A-4608-BEAA-BC81FFD1DCAE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CD09-E03B-4842-AA95-9D6AD112EF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AF70-2C4B-43B9-A3D7-0DD033E650D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CCC6-8ECA-48D4-AC14-3C7631CE1A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04BB-B4EE-4CA5-9715-FE28C9D0398D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A187-3F67-4F70-B2A9-56255AB623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29EB-F4B1-4638-911B-B1C9C2B2CD5B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468C-DA36-4181-B05B-3476B4DAF6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DCFE-83BF-40AA-8C6C-B33958DC329D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9A4-5138-4A7A-A20F-03FA12B056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284E-4AF3-4932-869A-6916151A5DA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FE9B-55D1-4A50-81FF-45F76404AF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15DE-30F8-4C35-B8DA-CD97CF4ED45D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064F-CC0B-4A40-A180-F44383DEED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9DA4-1EFD-4749-A226-DE73012D93B8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2905-660A-4FE5-9EAB-9987D3F686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F15-6465-48EC-8646-FBA5673B7446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D125-1492-4780-B5E0-89EB8EFBD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310D-C514-4125-833F-747400556F2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0125-3BF2-485E-A37A-7F98F14793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478B0-388B-4FAA-9B91-DA8769FCA176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24761-9CD4-4BC1-A730-200776CF89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comments" Target="../comments/comment1.xml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2133600"/>
            <a:ext cx="7924800" cy="14478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68960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Consejo Económico y Social </a:t>
            </a:r>
            <a:br>
              <a:rPr lang="es-S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es-S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El Salvador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4342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275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2"/>
          <p:cNvSpPr>
            <a:spLocks noChangeShapeType="1"/>
          </p:cNvSpPr>
          <p:nvPr/>
        </p:nvSpPr>
        <p:spPr bwMode="auto">
          <a:xfrm>
            <a:off x="1676400" y="8382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4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2667000" y="836712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latin typeface="Agency FB" pitchFamily="34" charset="0"/>
              </a:rPr>
              <a:t>Resultados y desafíos 2012</a:t>
            </a:r>
            <a:endParaRPr lang="es-ES" sz="2400" b="1" dirty="0">
              <a:latin typeface="Agency FB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69197376"/>
              </p:ext>
            </p:extLst>
          </p:nvPr>
        </p:nvGraphicFramePr>
        <p:xfrm>
          <a:off x="107504" y="1470373"/>
          <a:ext cx="8807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0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ndpsv\Desktop\fotos  bajas\capacitacion vocero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" y="48031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ndpsv\Desktop\fotos  bajas\CES en reunión Asocio para el crecimient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72" y="764704"/>
            <a:ext cx="1935296" cy="13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ndpsv\Desktop\fotos  bajas\CIMG2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53" y="4443381"/>
            <a:ext cx="2060271" cy="15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ndpsv\Desktop\fotos  bajas\Foto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43" y="2489801"/>
            <a:ext cx="215759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ndpsv\Desktop\fotos  bajas\IMG_5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2" y="2453356"/>
            <a:ext cx="2276475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ndpsv\Desktop\fotos  bajas\reunión CES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6" y="2427460"/>
            <a:ext cx="2257011" cy="14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3042" y="3942148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Inauguración edificio CES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96578" y="6028875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err="1" smtClean="0">
                <a:solidFill>
                  <a:prstClr val="black"/>
                </a:solidFill>
                <a:latin typeface="Arial" charset="0"/>
              </a:rPr>
              <a:t>Apaneca</a:t>
            </a: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 III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901618" y="2717145"/>
            <a:ext cx="84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Foro APP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45753" y="3841789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 smtClean="0">
                <a:solidFill>
                  <a:prstClr val="black"/>
                </a:solidFill>
                <a:latin typeface="Arial" charset="0"/>
              </a:rPr>
              <a:t>Comisión Permanente</a:t>
            </a:r>
            <a:endParaRPr lang="es-SV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77272" y="206101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Foro Educación superior y desarrollo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98160" y="206101"/>
            <a:ext cx="109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Taller vocería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51411" y="303039"/>
            <a:ext cx="192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chemeClr val="tx2"/>
                </a:solidFill>
                <a:latin typeface="Arial" charset="0"/>
              </a:rPr>
              <a:t>Asocio para el Crecimiento</a:t>
            </a:r>
            <a:endParaRPr lang="es-SV" sz="1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01" y="480310"/>
            <a:ext cx="2700000" cy="1800000"/>
          </a:xfrm>
          <a:prstGeom prst="rect">
            <a:avLst/>
          </a:prstGeom>
        </p:spPr>
      </p:pic>
      <p:pic>
        <p:nvPicPr>
          <p:cNvPr id="1026" name="Picture 2" descr="C:\Users\undpsv\Desktop\PNUD\CES 2012\Fotos 2012\Con la OEA\DSC001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5" y="4550494"/>
            <a:ext cx="2117450" cy="14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33898" y="6028875"/>
            <a:ext cx="1923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Visita misión OEA al CES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19" y="4865874"/>
            <a:ext cx="2159999" cy="1440000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6228227" y="4488412"/>
            <a:ext cx="1399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Plenaria 2012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7302" y="3803647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Sesión plenaria, mayo 2012</a:t>
            </a:r>
            <a:endParaRPr lang="es-SV" sz="1200" dirty="0">
              <a:solidFill>
                <a:prstClr val="black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59832" y="2221143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Encuentro CES Latinoamérica, República Dominicana, 2011</a:t>
            </a:r>
            <a:endParaRPr lang="es-SV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0713" y="194623"/>
            <a:ext cx="234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Reunión informativa </a:t>
            </a:r>
            <a:r>
              <a:rPr lang="es-MX" sz="1200" dirty="0" err="1" smtClean="0">
                <a:solidFill>
                  <a:prstClr val="black"/>
                </a:solidFill>
                <a:latin typeface="Arial" charset="0"/>
              </a:rPr>
              <a:t>Fomilenio</a:t>
            </a: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 I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63096" y="198901"/>
            <a:ext cx="192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chemeClr val="tx2"/>
                </a:solidFill>
                <a:latin typeface="Arial" charset="0"/>
              </a:rPr>
              <a:t>Entrevistas en medios</a:t>
            </a:r>
            <a:endParaRPr lang="es-SV" sz="1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2" y="446496"/>
            <a:ext cx="2222490" cy="147683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6700"/>
            <a:ext cx="1920000" cy="144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7" y="2274143"/>
            <a:ext cx="2294255" cy="1529503"/>
          </a:xfrm>
          <a:prstGeom prst="rect">
            <a:avLst/>
          </a:prstGeom>
        </p:spPr>
      </p:pic>
      <p:pic>
        <p:nvPicPr>
          <p:cNvPr id="9" name="Picture 2" descr="C:\Users\undpsv\Desktop\PNUD\CES 2011\NOVIEMBRE\Comisión Permanente en República Dominicana 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89" y="2666888"/>
            <a:ext cx="27984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4010948" y="5409412"/>
            <a:ext cx="154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Participación en AICESIS junio 2012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5" y="4740245"/>
            <a:ext cx="2700000" cy="1800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66888"/>
            <a:ext cx="2975707" cy="2160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8" y="620688"/>
            <a:ext cx="2880000" cy="2160000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6876256" y="2808061"/>
            <a:ext cx="154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Participación en AICESIS junio 2012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8" name="Content Placeholder 7"/>
          <p:cNvSpPr>
            <a:spLocks noGrp="1"/>
          </p:cNvSpPr>
          <p:nvPr>
            <p:ph idx="1"/>
          </p:nvPr>
        </p:nvSpPr>
        <p:spPr>
          <a:xfrm>
            <a:off x="2843808" y="1628775"/>
            <a:ext cx="5653088" cy="108014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El país carecía de espacios de diálogo a </a:t>
            </a:r>
            <a:r>
              <a:rPr lang="es-SV" sz="2000" dirty="0">
                <a:latin typeface="Arial Narrow" pitchFamily="34" charset="0"/>
                <a:ea typeface="Calibri" pitchFamily="34" charset="0"/>
                <a:cs typeface="Arial" charset="0"/>
              </a:rPr>
              <a:t>nivel nacional que </a:t>
            </a: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permitieran consensos </a:t>
            </a:r>
            <a:r>
              <a:rPr lang="es-SV" sz="2000" dirty="0">
                <a:latin typeface="Arial Narrow" pitchFamily="34" charset="0"/>
                <a:ea typeface="Calibri" pitchFamily="34" charset="0"/>
                <a:cs typeface="Arial" charset="0"/>
              </a:rPr>
              <a:t>entre las principales partes </a:t>
            </a: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interesadas, lo cual se perfilaba como una barrera que había que eliminar.</a:t>
            </a:r>
            <a:endParaRPr lang="en-US" sz="2000" dirty="0" smtClean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6000" y="914400"/>
            <a:ext cx="6102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 </a:t>
            </a:r>
            <a:r>
              <a:rPr lang="es-MX" sz="2400" b="1" dirty="0">
                <a:latin typeface="Arial Narrow" pitchFamily="34" charset="0"/>
              </a:rPr>
              <a:t>Diálogo y </a:t>
            </a:r>
            <a:r>
              <a:rPr lang="es-MX" sz="2400" b="1" dirty="0" smtClean="0">
                <a:latin typeface="Arial Narrow" pitchFamily="34" charset="0"/>
              </a:rPr>
              <a:t>Concertación </a:t>
            </a:r>
            <a:r>
              <a:rPr lang="es-MX" sz="2400" b="1" dirty="0">
                <a:latin typeface="Arial Narrow" pitchFamily="34" charset="0"/>
              </a:rPr>
              <a:t>en El Salvador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188" y="1628775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>
                <a:latin typeface="Arial Narrow" pitchFamily="34" charset="0"/>
              </a:rPr>
              <a:t>Falta de </a:t>
            </a:r>
            <a:r>
              <a:rPr lang="es-SV" sz="2000" b="1" dirty="0" smtClean="0">
                <a:latin typeface="Arial Narrow" pitchFamily="34" charset="0"/>
              </a:rPr>
              <a:t>diálogo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187" y="3099522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latin typeface="Arial Narrow" pitchFamily="34" charset="0"/>
              </a:rPr>
              <a:t>Firma de la Paz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406" y="4581128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solidFill>
                  <a:srgbClr val="FFFFFF"/>
                </a:solidFill>
                <a:latin typeface="Arial Narrow" pitchFamily="34" charset="0"/>
              </a:rPr>
              <a:t>Foro Económico y Social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634" name="Content Placeholder 7"/>
          <p:cNvSpPr txBox="1">
            <a:spLocks/>
          </p:cNvSpPr>
          <p:nvPr/>
        </p:nvSpPr>
        <p:spPr bwMode="auto">
          <a:xfrm>
            <a:off x="2843808" y="3008194"/>
            <a:ext cx="5653088" cy="1356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SV" sz="2000" dirty="0">
                <a:latin typeface="Arial Narrow" pitchFamily="34" charset="0"/>
              </a:rPr>
              <a:t>La firma de la Paz y el proceso democratizador que ella inició, constituyeron un quiebre en la historia moderna del país que abrió las puertas a otro estadio de oportunidades para el desarrollo político de El Salvador</a:t>
            </a:r>
            <a:endParaRPr lang="es-SV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5" name="Content Placeholder 7"/>
          <p:cNvSpPr txBox="1">
            <a:spLocks/>
          </p:cNvSpPr>
          <p:nvPr/>
        </p:nvSpPr>
        <p:spPr bwMode="auto">
          <a:xfrm>
            <a:off x="2856781" y="4581128"/>
            <a:ext cx="5653088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SV" sz="2000" dirty="0">
                <a:latin typeface="Arial Narrow" pitchFamily="34" charset="0"/>
                <a:ea typeface="Calibri" pitchFamily="34" charset="0"/>
                <a:cs typeface="Arial" charset="0"/>
              </a:rPr>
              <a:t>Luego del establecimiento del denominado Foro Económico y Social, resultante de los Acuerdos de Paz firmados en 1992, no existían en El Salvador experiencias de concertación multisectorial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1419099" y="3876198"/>
            <a:ext cx="427538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6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8" name="Content Placeholder 7"/>
          <p:cNvSpPr>
            <a:spLocks noGrp="1"/>
          </p:cNvSpPr>
          <p:nvPr>
            <p:ph idx="1"/>
          </p:nvPr>
        </p:nvSpPr>
        <p:spPr>
          <a:xfrm>
            <a:off x="2843808" y="1693863"/>
            <a:ext cx="5653088" cy="43899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Decreto Ejecutivo, 16 de octubre de 2009</a:t>
            </a:r>
          </a:p>
          <a:p>
            <a:pPr marL="342900" lvl="1" indent="-342900" algn="just">
              <a:lnSpc>
                <a:spcPct val="80000"/>
              </a:lnSpc>
              <a:buFont typeface="Arial" charset="0"/>
              <a:buChar char="•"/>
            </a:pPr>
            <a:endParaRPr lang="en-US" sz="2000" dirty="0" smtClean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6000" y="914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0000"/>
                </a:solidFill>
                <a:latin typeface="Arial Narrow" pitchFamily="34" charset="0"/>
              </a:rPr>
              <a:t>Surgimiento del CES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188" y="1628775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latin typeface="Arial Narrow" pitchFamily="34" charset="0"/>
              </a:rPr>
              <a:t>Fecha </a:t>
            </a:r>
            <a:r>
              <a:rPr lang="es-SV" sz="2000" b="1" smtClean="0">
                <a:latin typeface="Arial Narrow" pitchFamily="34" charset="0"/>
              </a:rPr>
              <a:t>de creación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188" y="2636912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latin typeface="Arial Narrow" pitchFamily="34" charset="0"/>
              </a:rPr>
              <a:t>Objetivo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891" y="3717032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solidFill>
                  <a:srgbClr val="FFFFFF"/>
                </a:solidFill>
                <a:latin typeface="Arial Narrow" pitchFamily="34" charset="0"/>
              </a:rPr>
              <a:t>Carácter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634" name="Content Placeholder 7"/>
          <p:cNvSpPr txBox="1">
            <a:spLocks/>
          </p:cNvSpPr>
          <p:nvPr/>
        </p:nvSpPr>
        <p:spPr bwMode="auto">
          <a:xfrm>
            <a:off x="2843808" y="2528095"/>
            <a:ext cx="5653088" cy="828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Facilitar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el diálogo y la concertación alrededor de políticas públicas relacionadas con la agenda económica y social.</a:t>
            </a:r>
            <a:endParaRPr lang="es-SV" sz="20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lvl="1" algn="just" eaLnBrk="0" hangingPunct="0">
              <a:lnSpc>
                <a:spcPct val="80000"/>
              </a:lnSpc>
              <a:spcBef>
                <a:spcPct val="20000"/>
              </a:spcBef>
            </a:pPr>
            <a:endParaRPr lang="es-SV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5" name="Content Placeholder 7"/>
          <p:cNvSpPr txBox="1">
            <a:spLocks/>
          </p:cNvSpPr>
          <p:nvPr/>
        </p:nvSpPr>
        <p:spPr bwMode="auto">
          <a:xfrm>
            <a:off x="2860179" y="3572887"/>
            <a:ext cx="5653088" cy="864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Foro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institucional permanente, </a:t>
            </a: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de carácter consultivo, sus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recomendaciones </a:t>
            </a: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son no vinculantes.</a:t>
            </a:r>
            <a:endParaRPr lang="en-US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2" name="Rounded Rectangle 9"/>
          <p:cNvSpPr/>
          <p:nvPr/>
        </p:nvSpPr>
        <p:spPr>
          <a:xfrm>
            <a:off x="611188" y="4926374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solidFill>
                  <a:srgbClr val="FFFFFF"/>
                </a:solidFill>
                <a:latin typeface="Arial Narrow" pitchFamily="34" charset="0"/>
              </a:rPr>
              <a:t>Finalidad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2843808" y="4716363"/>
            <a:ext cx="567213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lnSpc>
                <a:spcPct val="80000"/>
              </a:lnSpc>
              <a:spcBef>
                <a:spcPct val="20000"/>
              </a:spcBef>
            </a:pPr>
            <a:endParaRPr lang="es-MX" sz="2000" dirty="0" smtClean="0">
              <a:latin typeface="Arial Narrow" pitchFamily="34" charset="0"/>
              <a:ea typeface="Calibri" pitchFamily="34" charset="0"/>
              <a:cs typeface="Arial" charset="0"/>
            </a:endParaRPr>
          </a:p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Favorecer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un ámbito plural que permita la libre discusión de las políticas públicas económicas y sociales </a:t>
            </a: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ya sea que provengan del Ejecutivo o sean propuestas a iniciativa de los sectores miembros.</a:t>
            </a:r>
            <a:endParaRPr lang="en-US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62000" y="6381328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262089"/>
              </p:ext>
            </p:extLst>
          </p:nvPr>
        </p:nvGraphicFramePr>
        <p:xfrm>
          <a:off x="323528" y="1423988"/>
          <a:ext cx="8424936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2286000" y="914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 Impacto del CES</a:t>
            </a:r>
            <a:endParaRPr lang="es-E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043608" y="1868760"/>
            <a:ext cx="1598825" cy="914400"/>
            <a:chOff x="3162649" y="145543"/>
            <a:chExt cx="1370813" cy="87046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3162649" y="145543"/>
              <a:ext cx="1370813" cy="870466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/>
            <p:cNvSpPr/>
            <p:nvPr/>
          </p:nvSpPr>
          <p:spPr>
            <a:xfrm>
              <a:off x="3188144" y="171038"/>
              <a:ext cx="1319823" cy="81947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1700" dirty="0"/>
                <a:t>Consejo Pleno</a:t>
              </a:r>
              <a:endParaRPr lang="en-US" sz="1700" dirty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643916" y="2859360"/>
            <a:ext cx="990600" cy="565150"/>
            <a:chOff x="4000368" y="1414687"/>
            <a:chExt cx="1370813" cy="870466"/>
          </a:xfrm>
        </p:grpSpPr>
        <p:sp>
          <p:nvSpPr>
            <p:cNvPr id="3" name="Rounded Rectangle 11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Rounded Rectangle 13"/>
            <p:cNvSpPr/>
            <p:nvPr/>
          </p:nvSpPr>
          <p:spPr>
            <a:xfrm>
              <a:off x="4026730" y="1439138"/>
              <a:ext cx="1318089" cy="821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sz="1200" dirty="0">
                  <a:solidFill>
                    <a:srgbClr val="000000"/>
                  </a:solidFill>
                </a:rPr>
                <a:t>Secretaría Ejecutiva (PNUD)</a:t>
              </a:r>
              <a:endParaRPr lang="es-E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3" name="Shape 22"/>
          <p:cNvCxnSpPr/>
          <p:nvPr/>
        </p:nvCxnSpPr>
        <p:spPr>
          <a:xfrm rot="16200000" flipH="1">
            <a:off x="2064478" y="2562498"/>
            <a:ext cx="358775" cy="800100"/>
          </a:xfrm>
          <a:prstGeom prst="bentConnector2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196116" y="2249760"/>
            <a:ext cx="1295400" cy="412750"/>
            <a:chOff x="4000368" y="1414687"/>
            <a:chExt cx="1370813" cy="870466"/>
          </a:xfrm>
        </p:grpSpPr>
        <p:sp>
          <p:nvSpPr>
            <p:cNvPr id="25" name="Rounded Rectangle 24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ounded Rectangle 13"/>
            <p:cNvSpPr/>
            <p:nvPr/>
          </p:nvSpPr>
          <p:spPr>
            <a:xfrm>
              <a:off x="4025566" y="1441471"/>
              <a:ext cx="1320415" cy="816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1200" dirty="0"/>
                <a:t>Coordinador General</a:t>
              </a:r>
              <a:endParaRPr lang="es-ES" sz="1200" dirty="0"/>
            </a:p>
          </p:txBody>
        </p:sp>
      </p:grpSp>
      <p:cxnSp>
        <p:nvCxnSpPr>
          <p:cNvPr id="27" name="Shape 26"/>
          <p:cNvCxnSpPr/>
          <p:nvPr/>
        </p:nvCxnSpPr>
        <p:spPr>
          <a:xfrm rot="5400000">
            <a:off x="1464238" y="3086100"/>
            <a:ext cx="685800" cy="0"/>
          </a:xfrm>
          <a:prstGeom prst="bentConnector3">
            <a:avLst>
              <a:gd name="adj1" fmla="val 50000"/>
            </a:avLst>
          </a:prstGeom>
          <a:ln w="15875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4"/>
          <p:cNvGrpSpPr/>
          <p:nvPr/>
        </p:nvGrpSpPr>
        <p:grpSpPr>
          <a:xfrm>
            <a:off x="5387116" y="1259160"/>
            <a:ext cx="2209800" cy="5410200"/>
            <a:chOff x="3162649" y="145543"/>
            <a:chExt cx="1370813" cy="87046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3162649" y="145543"/>
              <a:ext cx="1370813" cy="870466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188144" y="145543"/>
              <a:ext cx="1319823" cy="87046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2000" dirty="0"/>
                <a:t>Consejo Pleno</a:t>
              </a:r>
              <a:endParaRPr lang="en-US" sz="2000" dirty="0"/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5817096" y="2362200"/>
            <a:ext cx="1752600" cy="936812"/>
            <a:chOff x="2324930" y="1414687"/>
            <a:chExt cx="1370813" cy="870466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1500" dirty="0" smtClean="0">
                  <a:latin typeface="Leelawadee" pitchFamily="34" charset="-34"/>
                  <a:cs typeface="Leelawadee" pitchFamily="34" charset="-34"/>
                </a:rPr>
                <a:t>10 sector</a:t>
              </a:r>
              <a:r>
                <a:rPr lang="es-ES" sz="1500" dirty="0" smtClean="0">
                  <a:latin typeface="Leelawadee" pitchFamily="34" charset="-34"/>
                  <a:cs typeface="Leelawadee" pitchFamily="34" charset="-34"/>
                </a:rPr>
                <a:t> </a:t>
              </a:r>
              <a:r>
                <a:rPr lang="es-ES" sz="1500" dirty="0">
                  <a:latin typeface="Leelawadee" pitchFamily="34" charset="-34"/>
                  <a:cs typeface="Leelawadee" pitchFamily="34" charset="-34"/>
                </a:rPr>
                <a:t>social </a:t>
              </a:r>
              <a:endParaRPr lang="es-ES" sz="1500" dirty="0" smtClean="0">
                <a:latin typeface="Leelawadee" pitchFamily="34" charset="-34"/>
                <a:cs typeface="Leelawadee" pitchFamily="34" charset="-34"/>
              </a:endParaRPr>
            </a:p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500" dirty="0" smtClean="0">
                  <a:latin typeface="Leelawadee" pitchFamily="34" charset="-34"/>
                  <a:cs typeface="Leelawadee" pitchFamily="34" charset="-34"/>
                </a:rPr>
                <a:t>10 agropecuario social</a:t>
              </a:r>
              <a:endParaRPr lang="en-US" sz="1500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5817096" y="1752600"/>
            <a:ext cx="1752600" cy="510988"/>
            <a:chOff x="2324930" y="1414687"/>
            <a:chExt cx="1370813" cy="870466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2" name="Rounded Rectangle 51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>
                  <a:latin typeface="Leelawadee" pitchFamily="34" charset="-34"/>
                  <a:cs typeface="Leelawadee" pitchFamily="34" charset="-34"/>
                </a:rPr>
                <a:t>10 </a:t>
              </a:r>
              <a:r>
                <a:rPr lang="es-PA" sz="1500" dirty="0" smtClean="0">
                  <a:latin typeface="Leelawadee" pitchFamily="34" charset="-34"/>
                  <a:cs typeface="Leelawadee" pitchFamily="34" charset="-34"/>
                </a:rPr>
                <a:t>sector </a:t>
              </a:r>
              <a:r>
                <a:rPr lang="es-PA" sz="1500" dirty="0">
                  <a:latin typeface="Leelawadee" pitchFamily="34" charset="-34"/>
                  <a:cs typeface="Leelawadee" pitchFamily="34" charset="-34"/>
                </a:rPr>
                <a:t>Sindical</a:t>
              </a:r>
              <a:endParaRPr lang="en-US" sz="1500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5817096" y="3429000"/>
            <a:ext cx="1752600" cy="1447800"/>
            <a:chOff x="2324930" y="1414687"/>
            <a:chExt cx="1370813" cy="870466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5" name="Rounded Rectangle 54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 smtClean="0">
                  <a:latin typeface="Leelawadee" pitchFamily="34" charset="-34"/>
                  <a:cs typeface="Leelawadee" pitchFamily="34" charset="-34"/>
                </a:rPr>
                <a:t>10 Sector Empresarial</a:t>
              </a:r>
            </a:p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 smtClean="0">
                  <a:latin typeface="Leelawadee" pitchFamily="34" charset="-34"/>
                  <a:cs typeface="Leelawadee" pitchFamily="34" charset="-34"/>
                </a:rPr>
                <a:t>10 Sector Territorial</a:t>
              </a:r>
              <a:endParaRPr lang="en-US" sz="1500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5817096" y="5257800"/>
            <a:ext cx="1752600" cy="457200"/>
            <a:chOff x="2324930" y="1414687"/>
            <a:chExt cx="1370813" cy="870466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8" name="Rounded Rectangle 57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9 Sector Académico</a:t>
              </a:r>
              <a:endParaRPr lang="en-US" sz="1500" dirty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8" name="Group 59"/>
          <p:cNvGrpSpPr/>
          <p:nvPr/>
        </p:nvGrpSpPr>
        <p:grpSpPr>
          <a:xfrm>
            <a:off x="5817096" y="5791200"/>
            <a:ext cx="1752600" cy="457200"/>
            <a:chOff x="2324930" y="1414687"/>
            <a:chExt cx="1370813" cy="870466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1" name="Rounded Rectangle 60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2 REPRESENTANTES </a:t>
              </a:r>
              <a:r>
                <a:rPr lang="en-US" sz="1200" dirty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DEL GOBIERNO</a:t>
              </a:r>
              <a:endParaRPr lang="en-US" sz="1500" dirty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endParaRPr>
            </a:p>
          </p:txBody>
        </p:sp>
      </p:grpSp>
      <p:sp>
        <p:nvSpPr>
          <p:cNvPr id="64" name="Left Brace 63"/>
          <p:cNvSpPr/>
          <p:nvPr/>
        </p:nvSpPr>
        <p:spPr>
          <a:xfrm>
            <a:off x="5436096" y="1676400"/>
            <a:ext cx="457200" cy="3276600"/>
          </a:xfrm>
          <a:prstGeom prst="leftBrace">
            <a:avLst>
              <a:gd name="adj1" fmla="val 8333"/>
              <a:gd name="adj2" fmla="val 120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Left Brace 64"/>
          <p:cNvSpPr/>
          <p:nvPr/>
        </p:nvSpPr>
        <p:spPr>
          <a:xfrm>
            <a:off x="5436096" y="5105400"/>
            <a:ext cx="457200" cy="1219200"/>
          </a:xfrm>
          <a:prstGeom prst="leftBrace">
            <a:avLst>
              <a:gd name="adj1" fmla="val 13738"/>
              <a:gd name="adj2" fmla="val 330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2" name="TextBox 43"/>
          <p:cNvSpPr txBox="1">
            <a:spLocks noChangeArrowheads="1"/>
          </p:cNvSpPr>
          <p:nvPr/>
        </p:nvSpPr>
        <p:spPr bwMode="auto">
          <a:xfrm>
            <a:off x="3710716" y="1792560"/>
            <a:ext cx="12842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>
            <a:spAutoFit/>
          </a:bodyPr>
          <a:lstStyle/>
          <a:p>
            <a:pPr algn="ctr"/>
            <a:r>
              <a:rPr lang="es-PA" sz="1600" b="1" dirty="0" smtClean="0">
                <a:solidFill>
                  <a:srgbClr val="000000"/>
                </a:solidFill>
                <a:latin typeface="Leelawadee"/>
              </a:rPr>
              <a:t>50 </a:t>
            </a:r>
            <a:r>
              <a:rPr lang="es-PA" sz="1600" b="1" dirty="0">
                <a:solidFill>
                  <a:srgbClr val="000000"/>
                </a:solidFill>
                <a:latin typeface="Leelawadee"/>
              </a:rPr>
              <a:t>miembros con Voz y Voto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27663" name="TextBox 65"/>
          <p:cNvSpPr txBox="1">
            <a:spLocks noChangeArrowheads="1"/>
          </p:cNvSpPr>
          <p:nvPr/>
        </p:nvSpPr>
        <p:spPr bwMode="auto">
          <a:xfrm>
            <a:off x="3670910" y="5357812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>
            <a:spAutoFit/>
          </a:bodyPr>
          <a:lstStyle/>
          <a:p>
            <a:pPr algn="ctr"/>
            <a:r>
              <a:rPr lang="es-PA" sz="1400" b="1" dirty="0" smtClean="0">
                <a:solidFill>
                  <a:srgbClr val="000000"/>
                </a:solidFill>
                <a:latin typeface="Leelawadee"/>
              </a:rPr>
              <a:t>11 </a:t>
            </a:r>
            <a:r>
              <a:rPr lang="es-PA" sz="1400" b="1" dirty="0">
                <a:solidFill>
                  <a:srgbClr val="000000"/>
                </a:solidFill>
                <a:latin typeface="Leelawadee"/>
              </a:rPr>
              <a:t>miembros con Voz</a:t>
            </a:r>
            <a:endParaRPr lang="es-ES" sz="1400" b="1" dirty="0">
              <a:latin typeface="Calibri" pitchFamily="34" charset="0"/>
            </a:endParaRPr>
          </a:p>
        </p:txBody>
      </p:sp>
      <p:grpSp>
        <p:nvGrpSpPr>
          <p:cNvPr id="27664" name="Group 10"/>
          <p:cNvGrpSpPr>
            <a:grpSpLocks/>
          </p:cNvGrpSpPr>
          <p:nvPr/>
        </p:nvGrpSpPr>
        <p:grpSpPr bwMode="auto">
          <a:xfrm>
            <a:off x="1196116" y="4154760"/>
            <a:ext cx="1257300" cy="342900"/>
            <a:chOff x="4000368" y="1414687"/>
            <a:chExt cx="1370813" cy="870466"/>
          </a:xfrm>
        </p:grpSpPr>
        <p:sp>
          <p:nvSpPr>
            <p:cNvPr id="6" name="Rounded Rectangle 11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681" name="Rounded Rectangle 13"/>
            <p:cNvSpPr>
              <a:spLocks noChangeArrowheads="1"/>
            </p:cNvSpPr>
            <p:nvPr/>
          </p:nvSpPr>
          <p:spPr bwMode="auto">
            <a:xfrm>
              <a:off x="4026730" y="1439138"/>
              <a:ext cx="1318089" cy="8215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7282" tIns="47282" rIns="47282" bIns="47282" anchor="ctr"/>
            <a:lstStyle/>
            <a:p>
              <a:pPr algn="ctr"/>
              <a:r>
                <a:rPr lang="es-SV" sz="900" b="1" dirty="0">
                  <a:solidFill>
                    <a:srgbClr val="000000"/>
                  </a:solidFill>
                  <a:latin typeface="Calibri" pitchFamily="34" charset="0"/>
                </a:rPr>
                <a:t>Comisiones Especiales</a:t>
              </a:r>
              <a:endParaRPr lang="es-ES" dirty="0">
                <a:latin typeface="Calibri" pitchFamily="34" charset="0"/>
              </a:endParaRPr>
            </a:p>
          </p:txBody>
        </p:sp>
      </p:grpSp>
      <p:grpSp>
        <p:nvGrpSpPr>
          <p:cNvPr id="27665" name="Group 10"/>
          <p:cNvGrpSpPr>
            <a:grpSpLocks/>
          </p:cNvGrpSpPr>
          <p:nvPr/>
        </p:nvGrpSpPr>
        <p:grpSpPr bwMode="auto">
          <a:xfrm>
            <a:off x="1196116" y="3468960"/>
            <a:ext cx="1257300" cy="414338"/>
            <a:chOff x="4000368" y="1414687"/>
            <a:chExt cx="1370813" cy="870466"/>
          </a:xfrm>
        </p:grpSpPr>
        <p:sp>
          <p:nvSpPr>
            <p:cNvPr id="12" name="Rounded Rectangle 11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679" name="Rounded Rectangle 13"/>
            <p:cNvSpPr>
              <a:spLocks noChangeArrowheads="1"/>
            </p:cNvSpPr>
            <p:nvPr/>
          </p:nvSpPr>
          <p:spPr bwMode="auto">
            <a:xfrm>
              <a:off x="4026730" y="1439138"/>
              <a:ext cx="1318089" cy="8215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7282" tIns="47282" rIns="47282" bIns="47282" anchor="ctr"/>
            <a:lstStyle/>
            <a:p>
              <a:pPr algn="ctr"/>
              <a:r>
                <a:rPr lang="es-SV" sz="900" b="1">
                  <a:solidFill>
                    <a:srgbClr val="000000"/>
                  </a:solidFill>
                  <a:latin typeface="Calibri" pitchFamily="34" charset="0"/>
                </a:rPr>
                <a:t>Comisión Permanente</a:t>
              </a:r>
              <a:endParaRPr lang="es-ES">
                <a:latin typeface="Calibri" pitchFamily="34" charset="0"/>
              </a:endParaRPr>
            </a:p>
          </p:txBody>
        </p:sp>
      </p:grpSp>
      <p:cxnSp>
        <p:nvCxnSpPr>
          <p:cNvPr id="10" name="Shape 26"/>
          <p:cNvCxnSpPr>
            <a:cxnSpLocks noChangeShapeType="1"/>
          </p:cNvCxnSpPr>
          <p:nvPr/>
        </p:nvCxnSpPr>
        <p:spPr bwMode="auto">
          <a:xfrm rot="5400000">
            <a:off x="1710466" y="3985959"/>
            <a:ext cx="228600" cy="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rgbClr val="4F81B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7673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4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76" name="Rectangle 37"/>
          <p:cNvSpPr>
            <a:spLocks noChangeArrowheads="1"/>
          </p:cNvSpPr>
          <p:nvPr/>
        </p:nvSpPr>
        <p:spPr bwMode="auto">
          <a:xfrm>
            <a:off x="1981200" y="83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>
                <a:latin typeface="Arial Narrow" pitchFamily="34" charset="0"/>
              </a:rPr>
              <a:t>Estructura del CES</a:t>
            </a:r>
            <a:endParaRPr lang="es-E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3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4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76" name="Rectangle 37"/>
          <p:cNvSpPr>
            <a:spLocks noChangeArrowheads="1"/>
          </p:cNvSpPr>
          <p:nvPr/>
        </p:nvSpPr>
        <p:spPr bwMode="auto">
          <a:xfrm>
            <a:off x="2411760" y="84772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latin typeface="Arial Narrow" pitchFamily="34" charset="0"/>
              </a:rPr>
              <a:t>Secretaría Ejecutiva</a:t>
            </a:r>
            <a:endParaRPr lang="es-ES" sz="2400" b="1" dirty="0">
              <a:latin typeface="Arial Narrow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9958363"/>
              </p:ext>
            </p:extLst>
          </p:nvPr>
        </p:nvGraphicFramePr>
        <p:xfrm>
          <a:off x="467544" y="1389063"/>
          <a:ext cx="835292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691680" y="836613"/>
            <a:ext cx="6918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0000"/>
                </a:solidFill>
                <a:latin typeface="Arial Narrow" pitchFamily="34" charset="0"/>
              </a:rPr>
              <a:t>Proceso de toma de decisiones en el CES /consultas Gobierno</a:t>
            </a:r>
            <a:endParaRPr lang="es-ES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96676" y="1950747"/>
            <a:ext cx="8009731" cy="4142549"/>
            <a:chOff x="607368" y="1486130"/>
            <a:chExt cx="8009731" cy="3901376"/>
          </a:xfrm>
        </p:grpSpPr>
        <p:sp>
          <p:nvSpPr>
            <p:cNvPr id="4" name="3 Forma libre"/>
            <p:cNvSpPr/>
            <p:nvPr/>
          </p:nvSpPr>
          <p:spPr>
            <a:xfrm>
              <a:off x="607368" y="4789807"/>
              <a:ext cx="7999039" cy="597699"/>
            </a:xfrm>
            <a:custGeom>
              <a:avLst/>
              <a:gdLst>
                <a:gd name="connsiteX0" fmla="*/ 0 w 7999039"/>
                <a:gd name="connsiteY0" fmla="*/ 0 h 597699"/>
                <a:gd name="connsiteX1" fmla="*/ 7999039 w 7999039"/>
                <a:gd name="connsiteY1" fmla="*/ 0 h 597699"/>
                <a:gd name="connsiteX2" fmla="*/ 7999039 w 7999039"/>
                <a:gd name="connsiteY2" fmla="*/ 597699 h 597699"/>
                <a:gd name="connsiteX3" fmla="*/ 0 w 7999039"/>
                <a:gd name="connsiteY3" fmla="*/ 597699 h 597699"/>
                <a:gd name="connsiteX4" fmla="*/ 0 w 7999039"/>
                <a:gd name="connsiteY4" fmla="*/ 0 h 59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039" h="597699">
                  <a:moveTo>
                    <a:pt x="0" y="0"/>
                  </a:moveTo>
                  <a:lnTo>
                    <a:pt x="7999039" y="0"/>
                  </a:lnTo>
                  <a:lnTo>
                    <a:pt x="7999039" y="597699"/>
                  </a:lnTo>
                  <a:lnTo>
                    <a:pt x="0" y="5976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5. Presentación de primer borrador al Gobierno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 rot="21600000">
              <a:off x="607368" y="3879510"/>
              <a:ext cx="7999039" cy="919262"/>
            </a:xfrm>
            <a:custGeom>
              <a:avLst/>
              <a:gdLst>
                <a:gd name="connsiteX0" fmla="*/ 0 w 7999039"/>
                <a:gd name="connsiteY0" fmla="*/ 321953 h 919261"/>
                <a:gd name="connsiteX1" fmla="*/ 3884612 w 7999039"/>
                <a:gd name="connsiteY1" fmla="*/ 321953 h 919261"/>
                <a:gd name="connsiteX2" fmla="*/ 3884612 w 7999039"/>
                <a:gd name="connsiteY2" fmla="*/ 229815 h 919261"/>
                <a:gd name="connsiteX3" fmla="*/ 3769704 w 7999039"/>
                <a:gd name="connsiteY3" fmla="*/ 229815 h 919261"/>
                <a:gd name="connsiteX4" fmla="*/ 3999520 w 7999039"/>
                <a:gd name="connsiteY4" fmla="*/ 0 h 919261"/>
                <a:gd name="connsiteX5" fmla="*/ 4229335 w 7999039"/>
                <a:gd name="connsiteY5" fmla="*/ 229815 h 919261"/>
                <a:gd name="connsiteX6" fmla="*/ 4114427 w 7999039"/>
                <a:gd name="connsiteY6" fmla="*/ 229815 h 919261"/>
                <a:gd name="connsiteX7" fmla="*/ 4114427 w 7999039"/>
                <a:gd name="connsiteY7" fmla="*/ 321953 h 919261"/>
                <a:gd name="connsiteX8" fmla="*/ 7999039 w 7999039"/>
                <a:gd name="connsiteY8" fmla="*/ 321953 h 919261"/>
                <a:gd name="connsiteX9" fmla="*/ 7999039 w 7999039"/>
                <a:gd name="connsiteY9" fmla="*/ 919261 h 919261"/>
                <a:gd name="connsiteX10" fmla="*/ 0 w 7999039"/>
                <a:gd name="connsiteY10" fmla="*/ 919261 h 919261"/>
                <a:gd name="connsiteX11" fmla="*/ 0 w 7999039"/>
                <a:gd name="connsiteY11" fmla="*/ 321953 h 91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919261">
                  <a:moveTo>
                    <a:pt x="7999039" y="597308"/>
                  </a:moveTo>
                  <a:lnTo>
                    <a:pt x="4114427" y="597308"/>
                  </a:lnTo>
                  <a:lnTo>
                    <a:pt x="4114427" y="689446"/>
                  </a:lnTo>
                  <a:lnTo>
                    <a:pt x="4229335" y="689446"/>
                  </a:lnTo>
                  <a:lnTo>
                    <a:pt x="3999519" y="919260"/>
                  </a:lnTo>
                  <a:lnTo>
                    <a:pt x="3769704" y="689446"/>
                  </a:lnTo>
                  <a:lnTo>
                    <a:pt x="3884612" y="689446"/>
                  </a:lnTo>
                  <a:lnTo>
                    <a:pt x="3884612" y="597308"/>
                  </a:lnTo>
                  <a:lnTo>
                    <a:pt x="0" y="597308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973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4996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4. Discusión y acuerdo del borrador en la Comisión Permanente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 rot="21600000">
              <a:off x="607368" y="2969214"/>
              <a:ext cx="7999039" cy="919263"/>
            </a:xfrm>
            <a:custGeom>
              <a:avLst/>
              <a:gdLst>
                <a:gd name="connsiteX0" fmla="*/ 0 w 7999039"/>
                <a:gd name="connsiteY0" fmla="*/ 321953 h 919261"/>
                <a:gd name="connsiteX1" fmla="*/ 3884612 w 7999039"/>
                <a:gd name="connsiteY1" fmla="*/ 321953 h 919261"/>
                <a:gd name="connsiteX2" fmla="*/ 3884612 w 7999039"/>
                <a:gd name="connsiteY2" fmla="*/ 229815 h 919261"/>
                <a:gd name="connsiteX3" fmla="*/ 3769704 w 7999039"/>
                <a:gd name="connsiteY3" fmla="*/ 229815 h 919261"/>
                <a:gd name="connsiteX4" fmla="*/ 3999520 w 7999039"/>
                <a:gd name="connsiteY4" fmla="*/ 0 h 919261"/>
                <a:gd name="connsiteX5" fmla="*/ 4229335 w 7999039"/>
                <a:gd name="connsiteY5" fmla="*/ 229815 h 919261"/>
                <a:gd name="connsiteX6" fmla="*/ 4114427 w 7999039"/>
                <a:gd name="connsiteY6" fmla="*/ 229815 h 919261"/>
                <a:gd name="connsiteX7" fmla="*/ 4114427 w 7999039"/>
                <a:gd name="connsiteY7" fmla="*/ 321953 h 919261"/>
                <a:gd name="connsiteX8" fmla="*/ 7999039 w 7999039"/>
                <a:gd name="connsiteY8" fmla="*/ 321953 h 919261"/>
                <a:gd name="connsiteX9" fmla="*/ 7999039 w 7999039"/>
                <a:gd name="connsiteY9" fmla="*/ 919261 h 919261"/>
                <a:gd name="connsiteX10" fmla="*/ 0 w 7999039"/>
                <a:gd name="connsiteY10" fmla="*/ 919261 h 919261"/>
                <a:gd name="connsiteX11" fmla="*/ 0 w 7999039"/>
                <a:gd name="connsiteY11" fmla="*/ 321953 h 91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919261">
                  <a:moveTo>
                    <a:pt x="7999039" y="597308"/>
                  </a:moveTo>
                  <a:lnTo>
                    <a:pt x="4114427" y="597308"/>
                  </a:lnTo>
                  <a:lnTo>
                    <a:pt x="4114427" y="689446"/>
                  </a:lnTo>
                  <a:lnTo>
                    <a:pt x="4229335" y="689446"/>
                  </a:lnTo>
                  <a:lnTo>
                    <a:pt x="3999519" y="919260"/>
                  </a:lnTo>
                  <a:lnTo>
                    <a:pt x="3769704" y="689446"/>
                  </a:lnTo>
                  <a:lnTo>
                    <a:pt x="3884612" y="689446"/>
                  </a:lnTo>
                  <a:lnTo>
                    <a:pt x="3884612" y="597308"/>
                  </a:lnTo>
                  <a:lnTo>
                    <a:pt x="0" y="597308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973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499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3.  Proceso de elaboración del dictamen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 rot="21600000">
              <a:off x="607368" y="2393750"/>
              <a:ext cx="7999039" cy="584431"/>
            </a:xfrm>
            <a:custGeom>
              <a:avLst/>
              <a:gdLst>
                <a:gd name="connsiteX0" fmla="*/ 0 w 7999039"/>
                <a:gd name="connsiteY0" fmla="*/ 204685 h 584429"/>
                <a:gd name="connsiteX1" fmla="*/ 3926466 w 7999039"/>
                <a:gd name="connsiteY1" fmla="*/ 204685 h 584429"/>
                <a:gd name="connsiteX2" fmla="*/ 3926466 w 7999039"/>
                <a:gd name="connsiteY2" fmla="*/ 146107 h 584429"/>
                <a:gd name="connsiteX3" fmla="*/ 3853412 w 7999039"/>
                <a:gd name="connsiteY3" fmla="*/ 146107 h 584429"/>
                <a:gd name="connsiteX4" fmla="*/ 3999520 w 7999039"/>
                <a:gd name="connsiteY4" fmla="*/ 0 h 584429"/>
                <a:gd name="connsiteX5" fmla="*/ 4145627 w 7999039"/>
                <a:gd name="connsiteY5" fmla="*/ 146107 h 584429"/>
                <a:gd name="connsiteX6" fmla="*/ 4072573 w 7999039"/>
                <a:gd name="connsiteY6" fmla="*/ 146107 h 584429"/>
                <a:gd name="connsiteX7" fmla="*/ 4072573 w 7999039"/>
                <a:gd name="connsiteY7" fmla="*/ 204685 h 584429"/>
                <a:gd name="connsiteX8" fmla="*/ 7999039 w 7999039"/>
                <a:gd name="connsiteY8" fmla="*/ 204685 h 584429"/>
                <a:gd name="connsiteX9" fmla="*/ 7999039 w 7999039"/>
                <a:gd name="connsiteY9" fmla="*/ 584429 h 584429"/>
                <a:gd name="connsiteX10" fmla="*/ 0 w 7999039"/>
                <a:gd name="connsiteY10" fmla="*/ 584429 h 584429"/>
                <a:gd name="connsiteX11" fmla="*/ 0 w 7999039"/>
                <a:gd name="connsiteY11" fmla="*/ 204685 h 5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584429">
                  <a:moveTo>
                    <a:pt x="7999039" y="379744"/>
                  </a:moveTo>
                  <a:lnTo>
                    <a:pt x="4072573" y="379744"/>
                  </a:lnTo>
                  <a:lnTo>
                    <a:pt x="4072573" y="438322"/>
                  </a:lnTo>
                  <a:lnTo>
                    <a:pt x="4145627" y="438322"/>
                  </a:lnTo>
                  <a:lnTo>
                    <a:pt x="3999519" y="584428"/>
                  </a:lnTo>
                  <a:lnTo>
                    <a:pt x="3853412" y="438322"/>
                  </a:lnTo>
                  <a:lnTo>
                    <a:pt x="3926466" y="438322"/>
                  </a:lnTo>
                  <a:lnTo>
                    <a:pt x="3926466" y="379744"/>
                  </a:lnTo>
                  <a:lnTo>
                    <a:pt x="0" y="379744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37974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33270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2- Comisión Permanente discute solicitud, acuerda plazos, metodología, </a:t>
              </a:r>
              <a:r>
                <a:rPr lang="es-SV" sz="2000" b="1" kern="12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etc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618060" y="1486130"/>
              <a:ext cx="7999039" cy="907619"/>
            </a:xfrm>
            <a:custGeom>
              <a:avLst/>
              <a:gdLst>
                <a:gd name="connsiteX0" fmla="*/ 0 w 7999039"/>
                <a:gd name="connsiteY0" fmla="*/ 270373 h 771986"/>
                <a:gd name="connsiteX1" fmla="*/ 3903021 w 7999039"/>
                <a:gd name="connsiteY1" fmla="*/ 270373 h 771986"/>
                <a:gd name="connsiteX2" fmla="*/ 3903021 w 7999039"/>
                <a:gd name="connsiteY2" fmla="*/ 192997 h 771986"/>
                <a:gd name="connsiteX3" fmla="*/ 3806523 w 7999039"/>
                <a:gd name="connsiteY3" fmla="*/ 192997 h 771986"/>
                <a:gd name="connsiteX4" fmla="*/ 3999520 w 7999039"/>
                <a:gd name="connsiteY4" fmla="*/ 0 h 771986"/>
                <a:gd name="connsiteX5" fmla="*/ 4192516 w 7999039"/>
                <a:gd name="connsiteY5" fmla="*/ 192997 h 771986"/>
                <a:gd name="connsiteX6" fmla="*/ 4096018 w 7999039"/>
                <a:gd name="connsiteY6" fmla="*/ 192997 h 771986"/>
                <a:gd name="connsiteX7" fmla="*/ 4096018 w 7999039"/>
                <a:gd name="connsiteY7" fmla="*/ 270373 h 771986"/>
                <a:gd name="connsiteX8" fmla="*/ 7999039 w 7999039"/>
                <a:gd name="connsiteY8" fmla="*/ 270373 h 771986"/>
                <a:gd name="connsiteX9" fmla="*/ 7999039 w 7999039"/>
                <a:gd name="connsiteY9" fmla="*/ 771986 h 771986"/>
                <a:gd name="connsiteX10" fmla="*/ 0 w 7999039"/>
                <a:gd name="connsiteY10" fmla="*/ 771986 h 771986"/>
                <a:gd name="connsiteX11" fmla="*/ 0 w 7999039"/>
                <a:gd name="connsiteY11" fmla="*/ 270373 h 77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771986">
                  <a:moveTo>
                    <a:pt x="7999039" y="501613"/>
                  </a:moveTo>
                  <a:lnTo>
                    <a:pt x="4096018" y="501613"/>
                  </a:lnTo>
                  <a:lnTo>
                    <a:pt x="4096018" y="578989"/>
                  </a:lnTo>
                  <a:lnTo>
                    <a:pt x="4192516" y="578989"/>
                  </a:lnTo>
                  <a:lnTo>
                    <a:pt x="3999519" y="771985"/>
                  </a:lnTo>
                  <a:lnTo>
                    <a:pt x="3806523" y="578989"/>
                  </a:lnTo>
                  <a:lnTo>
                    <a:pt x="3903021" y="578989"/>
                  </a:lnTo>
                  <a:lnTo>
                    <a:pt x="3903021" y="501613"/>
                  </a:lnTo>
                  <a:lnTo>
                    <a:pt x="0" y="501613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0161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3983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1- Solicitud formal presentada a la Comisión Permanente a través del Coordinador General 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9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2124075" y="83661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0000"/>
                </a:solidFill>
                <a:latin typeface="Arial Narrow" pitchFamily="34" charset="0"/>
              </a:rPr>
              <a:t>Proceso de toma de decisiones</a:t>
            </a:r>
            <a:endParaRPr lang="es-ES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11561" y="1903268"/>
            <a:ext cx="7999039" cy="4278081"/>
            <a:chOff x="611559" y="1412776"/>
            <a:chExt cx="7999039" cy="4278081"/>
          </a:xfrm>
        </p:grpSpPr>
        <p:sp>
          <p:nvSpPr>
            <p:cNvPr id="4" name="3 Forma libre"/>
            <p:cNvSpPr/>
            <p:nvPr/>
          </p:nvSpPr>
          <p:spPr>
            <a:xfrm>
              <a:off x="611559" y="5118365"/>
              <a:ext cx="7999039" cy="572492"/>
            </a:xfrm>
            <a:custGeom>
              <a:avLst/>
              <a:gdLst>
                <a:gd name="connsiteX0" fmla="*/ 0 w 7999039"/>
                <a:gd name="connsiteY0" fmla="*/ 0 h 572492"/>
                <a:gd name="connsiteX1" fmla="*/ 7999039 w 7999039"/>
                <a:gd name="connsiteY1" fmla="*/ 0 h 572492"/>
                <a:gd name="connsiteX2" fmla="*/ 7999039 w 7999039"/>
                <a:gd name="connsiteY2" fmla="*/ 572492 h 572492"/>
                <a:gd name="connsiteX3" fmla="*/ 0 w 7999039"/>
                <a:gd name="connsiteY3" fmla="*/ 572492 h 572492"/>
                <a:gd name="connsiteX4" fmla="*/ 0 w 7999039"/>
                <a:gd name="connsiteY4" fmla="*/ 0 h 57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039" h="572492">
                  <a:moveTo>
                    <a:pt x="0" y="0"/>
                  </a:moveTo>
                  <a:lnTo>
                    <a:pt x="7999039" y="0"/>
                  </a:lnTo>
                  <a:lnTo>
                    <a:pt x="7999039" y="572492"/>
                  </a:lnTo>
                  <a:lnTo>
                    <a:pt x="0" y="57249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10. Remisión a la Asamblea Legislativa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 rot="21600000">
              <a:off x="611559" y="4246458"/>
              <a:ext cx="7999039" cy="880493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3639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itchFamily="34" charset="0"/>
                </a:rPr>
                <a:t>9-</a:t>
              </a: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. Proceso post dictamen</a:t>
              </a:r>
              <a:endParaRPr lang="es-SV" sz="20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 rot="21600000">
              <a:off x="611559" y="3377819"/>
              <a:ext cx="7999039" cy="880493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2" bIns="42216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/>
              </a:r>
              <a:b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</a:b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8. Publicación del Dictamen del CES en su página web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 rot="21600000">
              <a:off x="611559" y="2502647"/>
              <a:ext cx="7999039" cy="880494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3639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7- Remisión del Dictamen al Coordinador General 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611559" y="1412776"/>
              <a:ext cx="7999039" cy="1098459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2" bIns="4221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6. Presentación al Pleno de propuesta de dictamen para su aprobación. </a:t>
              </a:r>
              <a:r>
                <a:rPr lang="es-SV" sz="2000" b="1" kern="1200" baseline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(Se requiere 44 votos)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1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799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2667000" y="836712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latin typeface="Arial Narrow" pitchFamily="34" charset="0"/>
              </a:rPr>
              <a:t>Logros 2010 -2011</a:t>
            </a:r>
            <a:endParaRPr lang="es-ES" sz="2400" b="1" dirty="0"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11443554"/>
              </p:ext>
            </p:extLst>
          </p:nvPr>
        </p:nvGraphicFramePr>
        <p:xfrm>
          <a:off x="225871" y="1340768"/>
          <a:ext cx="880789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1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903</Words>
  <Application>Microsoft Office PowerPoint</Application>
  <PresentationFormat>Presentación en pantalla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Consejo Económico y Social   El Salvador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Rush Computer Rentals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Seguridad Ciudadana y Jurídica</dc:title>
  <dc:creator>Olga Cordon</dc:creator>
  <cp:lastModifiedBy>Claudia Dueñas</cp:lastModifiedBy>
  <cp:revision>444</cp:revision>
  <cp:lastPrinted>2012-06-18T17:04:54Z</cp:lastPrinted>
  <dcterms:created xsi:type="dcterms:W3CDTF">2010-10-21T21:06:07Z</dcterms:created>
  <dcterms:modified xsi:type="dcterms:W3CDTF">2013-04-10T09:31:45Z</dcterms:modified>
</cp:coreProperties>
</file>